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3" r:id="rId2"/>
    <p:sldMasterId id="2147483735" r:id="rId3"/>
    <p:sldMasterId id="2147483747" r:id="rId4"/>
    <p:sldMasterId id="2147483759" r:id="rId5"/>
    <p:sldMasterId id="2147483771" r:id="rId6"/>
    <p:sldMasterId id="2147483795" r:id="rId7"/>
    <p:sldMasterId id="2147483843" r:id="rId8"/>
  </p:sldMasterIdLst>
  <p:sldIdLst>
    <p:sldId id="256" r:id="rId9"/>
    <p:sldId id="257" r:id="rId10"/>
    <p:sldId id="306" r:id="rId11"/>
    <p:sldId id="297" r:id="rId12"/>
    <p:sldId id="321" r:id="rId13"/>
    <p:sldId id="322" r:id="rId14"/>
    <p:sldId id="323" r:id="rId15"/>
    <p:sldId id="308" r:id="rId16"/>
    <p:sldId id="309" r:id="rId17"/>
    <p:sldId id="304" r:id="rId18"/>
    <p:sldId id="303" r:id="rId19"/>
    <p:sldId id="311" r:id="rId20"/>
    <p:sldId id="312" r:id="rId21"/>
    <p:sldId id="302" r:id="rId22"/>
    <p:sldId id="305" r:id="rId23"/>
    <p:sldId id="299" r:id="rId24"/>
    <p:sldId id="320" r:id="rId25"/>
    <p:sldId id="326" r:id="rId26"/>
    <p:sldId id="307" r:id="rId27"/>
    <p:sldId id="333" r:id="rId28"/>
    <p:sldId id="334" r:id="rId29"/>
    <p:sldId id="330" r:id="rId30"/>
    <p:sldId id="331" r:id="rId31"/>
    <p:sldId id="325" r:id="rId32"/>
    <p:sldId id="332" r:id="rId33"/>
    <p:sldId id="327" r:id="rId34"/>
    <p:sldId id="300" r:id="rId35"/>
    <p:sldId id="301" r:id="rId36"/>
    <p:sldId id="310" r:id="rId37"/>
    <p:sldId id="31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54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69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13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7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05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5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55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37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0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86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1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53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1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80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28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3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8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06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98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560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07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02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24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79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1589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3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82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0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76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84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814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124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98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29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39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1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4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81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47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66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675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763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390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15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834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7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181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15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210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401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136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90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20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840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316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200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037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867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258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654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749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748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3095-6739-4F6F-8FF8-93A83E4A8655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FF86-EB92-4810-B8FC-DF2AFF14F06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985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593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240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357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47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355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581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080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082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5068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5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7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095-6739-4F6F-8FF8-93A83E4A865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FF86-EB92-4810-B8FC-DF2AFF14F0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1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8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developer.android.com/reference/packages" TargetMode="External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pyore.tistory.com/1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6362" y="363238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15</a:t>
            </a:r>
            <a:r>
              <a:rPr lang="ko-KR" altLang="en-US" sz="4000" dirty="0" smtClean="0"/>
              <a:t>강 </a:t>
            </a:r>
            <a:r>
              <a:rPr lang="ko-KR" altLang="en-US" sz="4000" dirty="0" smtClean="0"/>
              <a:t>뷰</a:t>
            </a:r>
            <a:r>
              <a:rPr lang="en-US" altLang="ko-KR" sz="4000" dirty="0" smtClean="0"/>
              <a:t>(View)</a:t>
            </a:r>
            <a:r>
              <a:rPr lang="ko-KR" altLang="en-US" sz="4000" dirty="0" smtClean="0"/>
              <a:t>와 레이아웃</a:t>
            </a:r>
            <a:r>
              <a:rPr lang="en-US" altLang="ko-KR" sz="4000" dirty="0" smtClean="0"/>
              <a:t>-1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70816" y="1684734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2060"/>
                </a:solidFill>
              </a:rPr>
              <a:t>1. </a:t>
            </a:r>
            <a:r>
              <a:rPr lang="ko-KR" altLang="en-US" sz="3600" dirty="0" err="1" smtClean="0">
                <a:solidFill>
                  <a:srgbClr val="002060"/>
                </a:solidFill>
              </a:rPr>
              <a:t>뷰와</a:t>
            </a:r>
            <a:r>
              <a:rPr lang="ko-KR" altLang="en-US" sz="3600" dirty="0" smtClean="0">
                <a:solidFill>
                  <a:srgbClr val="002060"/>
                </a:solidFill>
              </a:rPr>
              <a:t> </a:t>
            </a:r>
            <a:r>
              <a:rPr lang="ko-KR" altLang="en-US" sz="3600" dirty="0" err="1" smtClean="0">
                <a:solidFill>
                  <a:srgbClr val="002060"/>
                </a:solidFill>
              </a:rPr>
              <a:t>위젯의</a:t>
            </a:r>
            <a:r>
              <a:rPr lang="ko-KR" altLang="en-US" sz="3600" dirty="0" smtClean="0">
                <a:solidFill>
                  <a:srgbClr val="002060"/>
                </a:solidFill>
              </a:rPr>
              <a:t> 개념</a:t>
            </a:r>
            <a:endParaRPr lang="ko-KR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03448" y="2457299"/>
            <a:ext cx="3818629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뷰의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 개요</a:t>
            </a:r>
            <a:endParaRPr lang="en-US" altLang="ko-KR" sz="2400" b="1" dirty="0" smtClean="0">
              <a:solidFill>
                <a:srgbClr val="0070C0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 다루기</a:t>
            </a:r>
            <a:endParaRPr lang="en-US" altLang="ko-KR" sz="2400" b="1" dirty="0" smtClean="0">
              <a:solidFill>
                <a:srgbClr val="0070C0"/>
              </a:solidFill>
              <a:latin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3)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</a:rPr>
              <a:t> 활용하기</a:t>
            </a:r>
            <a:endParaRPr lang="en-US" altLang="ko-KR" sz="2400" b="1" dirty="0">
              <a:solidFill>
                <a:srgbClr val="0070C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2807" y="476046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476431" y="5287642"/>
            <a:ext cx="5182497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latin typeface="+mn-ea"/>
                <a:ea typeface="+mn-ea"/>
              </a:rPr>
              <a:t>뷰와</a:t>
            </a:r>
            <a:r>
              <a:rPr lang="ko-KR" altLang="en-US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err="1" smtClean="0">
                <a:latin typeface="+mn-ea"/>
                <a:ea typeface="+mn-ea"/>
              </a:rPr>
              <a:t>뷰</a:t>
            </a:r>
            <a:r>
              <a:rPr lang="ko-KR" altLang="en-US" sz="1600" kern="0" dirty="0" smtClean="0">
                <a:latin typeface="+mn-ea"/>
                <a:ea typeface="+mn-ea"/>
              </a:rPr>
              <a:t> 상속을 이해한다</a:t>
            </a:r>
            <a:r>
              <a:rPr lang="en-US" altLang="ko-KR" sz="1600" kern="0" dirty="0" smtClean="0">
                <a:latin typeface="+mn-ea"/>
                <a:ea typeface="+mn-ea"/>
              </a:rPr>
              <a:t>.</a:t>
            </a: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smtClean="0">
                <a:latin typeface="+mn-ea"/>
                <a:ea typeface="+mn-ea"/>
              </a:rPr>
              <a:t>기본 </a:t>
            </a:r>
            <a:r>
              <a:rPr lang="ko-KR" altLang="en-US" sz="1600" kern="0" dirty="0" err="1" smtClean="0">
                <a:latin typeface="+mn-ea"/>
                <a:ea typeface="+mn-ea"/>
              </a:rPr>
              <a:t>위젯을</a:t>
            </a:r>
            <a:r>
              <a:rPr lang="ko-KR" altLang="en-US" sz="1600" kern="0" dirty="0" smtClean="0">
                <a:latin typeface="+mn-ea"/>
                <a:ea typeface="+mn-ea"/>
              </a:rPr>
              <a:t> 다루는 방법을 익힌다</a:t>
            </a:r>
            <a:r>
              <a:rPr lang="en-US" altLang="ko-KR" sz="1600" kern="0" dirty="0" smtClean="0">
                <a:latin typeface="+mn-ea"/>
                <a:ea typeface="+mn-ea"/>
              </a:rPr>
              <a:t>.</a:t>
            </a: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latin typeface="+mn-ea"/>
                <a:ea typeface="+mn-ea"/>
              </a:rPr>
              <a:t>안드로이드</a:t>
            </a:r>
            <a:r>
              <a:rPr lang="ko-KR" altLang="en-US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err="1" smtClean="0">
                <a:latin typeface="+mn-ea"/>
                <a:ea typeface="+mn-ea"/>
              </a:rPr>
              <a:t>뷰</a:t>
            </a:r>
            <a:r>
              <a:rPr lang="ko-KR" altLang="en-US" sz="1600" kern="0" dirty="0" smtClean="0">
                <a:latin typeface="+mn-ea"/>
                <a:ea typeface="+mn-ea"/>
              </a:rPr>
              <a:t> 클래스의 계층적 구조를 이해한다</a:t>
            </a:r>
            <a:r>
              <a:rPr lang="en-US" altLang="ko-KR" sz="1600" kern="0" dirty="0" smtClean="0">
                <a:latin typeface="+mn-ea"/>
                <a:ea typeface="+mn-ea"/>
              </a:rPr>
              <a:t>.</a:t>
            </a:r>
            <a:endParaRPr lang="en-US" altLang="ko-KR" sz="1600" kern="0" dirty="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3298" y="4760465"/>
            <a:ext cx="5365630" cy="18373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1348" cy="22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3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694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sz="2800" b="1" dirty="0" smtClean="0">
                <a:solidFill>
                  <a:prstClr val="black"/>
                </a:solidFill>
              </a:rPr>
              <a:t> 계층 구조</a:t>
            </a:r>
            <a:endParaRPr lang="ko-KR" altLang="en-US" sz="2800" dirty="0" smtClean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0295" y="523220"/>
            <a:ext cx="8442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사용자 인터페이스의 </a:t>
            </a:r>
            <a:r>
              <a:rPr lang="ko-KR" altLang="en-US" b="1" dirty="0" smtClean="0">
                <a:solidFill>
                  <a:prstClr val="black"/>
                </a:solidFill>
              </a:rPr>
              <a:t>각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b="1" dirty="0" smtClean="0">
                <a:solidFill>
                  <a:prstClr val="black"/>
                </a:solidFill>
              </a:rPr>
              <a:t> 화면의 직사각형 영역</a:t>
            </a:r>
            <a:r>
              <a:rPr lang="ko-KR" altLang="en-US" dirty="0" smtClean="0">
                <a:solidFill>
                  <a:prstClr val="black"/>
                </a:solidFill>
              </a:rPr>
              <a:t>을 나타낸다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dirty="0" smtClean="0">
                <a:solidFill>
                  <a:prstClr val="black"/>
                </a:solidFill>
              </a:rPr>
              <a:t> 그 직사각형 안에 </a:t>
            </a:r>
            <a:r>
              <a:rPr lang="ko-KR" altLang="en-US" b="1" dirty="0" smtClean="0">
                <a:solidFill>
                  <a:prstClr val="black"/>
                </a:solidFill>
              </a:rPr>
              <a:t>그려지는 것에 대한 역할</a:t>
            </a:r>
            <a:r>
              <a:rPr lang="ko-KR" altLang="en-US" dirty="0" smtClean="0">
                <a:solidFill>
                  <a:prstClr val="black"/>
                </a:solidFill>
              </a:rPr>
              <a:t>이 있으며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화면의 </a:t>
            </a:r>
            <a:r>
              <a:rPr lang="ko-KR" altLang="en-US" dirty="0" err="1" smtClean="0">
                <a:solidFill>
                  <a:prstClr val="black"/>
                </a:solidFill>
              </a:rPr>
              <a:t>뷰</a:t>
            </a:r>
            <a:r>
              <a:rPr lang="ko-KR" altLang="en-US" dirty="0" smtClean="0">
                <a:solidFill>
                  <a:prstClr val="black"/>
                </a:solidFill>
              </a:rPr>
              <a:t> 영역에서 발생하는 </a:t>
            </a:r>
            <a:r>
              <a:rPr lang="ko-KR" altLang="en-US" b="1" dirty="0" smtClean="0">
                <a:solidFill>
                  <a:prstClr val="black"/>
                </a:solidFill>
              </a:rPr>
              <a:t>이벤트</a:t>
            </a:r>
            <a:r>
              <a:rPr lang="en-US" altLang="ko-KR" b="1" dirty="0" smtClean="0">
                <a:solidFill>
                  <a:prstClr val="black"/>
                </a:solidFill>
              </a:rPr>
              <a:t>(</a:t>
            </a:r>
            <a:r>
              <a:rPr lang="ko-KR" altLang="en-US" b="1" dirty="0" smtClean="0">
                <a:solidFill>
                  <a:prstClr val="black"/>
                </a:solidFill>
              </a:rPr>
              <a:t>터치 등</a:t>
            </a:r>
            <a:r>
              <a:rPr lang="en-US" altLang="ko-KR" b="1" dirty="0" smtClean="0">
                <a:solidFill>
                  <a:prstClr val="black"/>
                </a:solidFill>
              </a:rPr>
              <a:t>)</a:t>
            </a:r>
            <a:r>
              <a:rPr lang="ko-KR" altLang="en-US" b="1" dirty="0" smtClean="0">
                <a:solidFill>
                  <a:prstClr val="black"/>
                </a:solidFill>
              </a:rPr>
              <a:t>에 응답해야 할 역할</a:t>
            </a:r>
            <a:r>
              <a:rPr lang="ko-KR" altLang="en-US" dirty="0" smtClean="0">
                <a:solidFill>
                  <a:prstClr val="black"/>
                </a:solidFill>
              </a:rPr>
              <a:t>도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</a:rPr>
              <a:t>사용자 인터페이스 화면은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b="1" dirty="0" smtClean="0">
                <a:solidFill>
                  <a:prstClr val="black"/>
                </a:solidFill>
              </a:rPr>
              <a:t> 계층 구조로 구성</a:t>
            </a:r>
            <a:r>
              <a:rPr lang="ko-KR" altLang="en-US" dirty="0" smtClean="0">
                <a:solidFill>
                  <a:prstClr val="black"/>
                </a:solidFill>
              </a:rPr>
              <a:t>된다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그리고 </a:t>
            </a:r>
            <a:r>
              <a:rPr lang="ko-KR" altLang="en-US" dirty="0" err="1" smtClean="0">
                <a:solidFill>
                  <a:prstClr val="black"/>
                </a:solidFill>
              </a:rPr>
              <a:t>뷰</a:t>
            </a:r>
            <a:r>
              <a:rPr lang="ko-KR" altLang="en-US" dirty="0" smtClean="0">
                <a:solidFill>
                  <a:prstClr val="black"/>
                </a:solidFill>
              </a:rPr>
              <a:t> 계층 구조는 </a:t>
            </a:r>
            <a:r>
              <a:rPr lang="ko-KR" altLang="en-US" b="1" dirty="0" smtClean="0">
                <a:solidFill>
                  <a:prstClr val="black"/>
                </a:solidFill>
              </a:rPr>
              <a:t>계층 구조 트리</a:t>
            </a:r>
            <a:r>
              <a:rPr lang="en-US" altLang="ko-KR" b="1" dirty="0" smtClean="0">
                <a:solidFill>
                  <a:prstClr val="black"/>
                </a:solidFill>
              </a:rPr>
              <a:t>(tree)</a:t>
            </a:r>
            <a:r>
              <a:rPr lang="ko-KR" altLang="en-US" b="1" dirty="0" smtClean="0">
                <a:solidFill>
                  <a:prstClr val="black"/>
                </a:solidFill>
              </a:rPr>
              <a:t>의 맨 위에 위치한 루트</a:t>
            </a:r>
            <a:r>
              <a:rPr lang="en-US" altLang="ko-KR" b="1" dirty="0" smtClean="0">
                <a:solidFill>
                  <a:prstClr val="black"/>
                </a:solidFill>
              </a:rPr>
              <a:t>(root)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뷰와</a:t>
            </a:r>
            <a:r>
              <a:rPr lang="ko-KR" altLang="en-US" b="1" dirty="0" smtClean="0">
                <a:solidFill>
                  <a:prstClr val="black"/>
                </a:solidFill>
              </a:rPr>
              <a:t> 그 밑의 가지에 위치한 자식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뷰로</a:t>
            </a:r>
            <a:r>
              <a:rPr lang="ko-KR" altLang="en-US" b="1" dirty="0" smtClean="0">
                <a:solidFill>
                  <a:prstClr val="black"/>
                </a:solidFill>
              </a:rPr>
              <a:t> 되어 있다</a:t>
            </a:r>
            <a:r>
              <a:rPr lang="en-US" altLang="ko-KR" b="1" dirty="0" smtClean="0">
                <a:solidFill>
                  <a:prstClr val="black"/>
                </a:solidFill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컨테이너 </a:t>
            </a: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자식 </a:t>
            </a:r>
            <a:r>
              <a:rPr lang="ko-KR" altLang="en-US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dirty="0" smtClean="0">
                <a:solidFill>
                  <a:prstClr val="black"/>
                </a:solidFill>
              </a:rPr>
              <a:t> 자신의 부모 </a:t>
            </a:r>
            <a:r>
              <a:rPr lang="ko-KR" altLang="en-US" dirty="0" err="1" smtClean="0">
                <a:solidFill>
                  <a:prstClr val="black"/>
                </a:solidFill>
              </a:rPr>
              <a:t>뷰</a:t>
            </a:r>
            <a:r>
              <a:rPr lang="ko-KR" altLang="en-US" dirty="0" smtClean="0">
                <a:solidFill>
                  <a:prstClr val="black"/>
                </a:solidFill>
              </a:rPr>
              <a:t> 위에 포개져서 화면에 나타나되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</a:rPr>
              <a:t>부모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b="1" dirty="0" smtClean="0">
                <a:solidFill>
                  <a:prstClr val="black"/>
                </a:solidFill>
              </a:rPr>
              <a:t> 화면 영역 경계 안에 만</a:t>
            </a:r>
            <a:r>
              <a:rPr lang="ko-KR" altLang="en-US" dirty="0" smtClean="0">
                <a:solidFill>
                  <a:prstClr val="black"/>
                </a:solidFill>
              </a:rPr>
              <a:t>으로 그 범위가 제한된다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864"/>
          <a:stretch/>
        </p:blipFill>
        <p:spPr>
          <a:xfrm>
            <a:off x="9014328" y="0"/>
            <a:ext cx="3177672" cy="3284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295" y="3284607"/>
            <a:ext cx="108060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effectLst/>
              </a:rPr>
              <a:t>사용자 인터페이스에서는 </a:t>
            </a:r>
            <a:r>
              <a:rPr lang="ko-KR" altLang="en-US" b="1" dirty="0" smtClean="0">
                <a:effectLst/>
              </a:rPr>
              <a:t>버튼과 체크 상자 </a:t>
            </a:r>
            <a:r>
              <a:rPr lang="ko-KR" altLang="en-US" b="1" dirty="0" err="1" smtClean="0">
                <a:effectLst/>
              </a:rPr>
              <a:t>뷰가</a:t>
            </a:r>
            <a:r>
              <a:rPr lang="ko-KR" altLang="en-US" b="1" dirty="0" smtClean="0">
                <a:effectLst/>
              </a:rPr>
              <a:t> 위치하는 방법을 제어하는 </a:t>
            </a:r>
            <a:endParaRPr lang="en-US" altLang="ko-KR" b="1" dirty="0" smtClean="0">
              <a:effectLst/>
            </a:endParaRP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>
                <a:effectLst/>
              </a:rPr>
              <a:t>레이아웃 </a:t>
            </a:r>
            <a:r>
              <a:rPr lang="ko-KR" altLang="en-US" b="1" dirty="0" err="1" smtClean="0">
                <a:effectLst/>
              </a:rPr>
              <a:t>뷰를</a:t>
            </a:r>
            <a:r>
              <a:rPr lang="ko-KR" altLang="en-US" b="1" dirty="0" smtClean="0">
                <a:effectLst/>
              </a:rPr>
              <a:t> 포함</a:t>
            </a:r>
            <a:r>
              <a:rPr lang="ko-KR" altLang="en-US" dirty="0" smtClean="0">
                <a:effectLst/>
              </a:rPr>
              <a:t>한다</a:t>
            </a:r>
            <a:r>
              <a:rPr lang="en-US" altLang="ko-KR" dirty="0" smtClean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effectLst/>
              </a:rPr>
              <a:t>아래의 그림은 위와 동일한 사용자 인터페이스를 다른 관점으로 보여준다</a:t>
            </a:r>
            <a:r>
              <a:rPr lang="en-US" altLang="ko-KR" dirty="0" smtClean="0">
                <a:effectLst/>
              </a:rPr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>
                <a:effectLst/>
              </a:rPr>
              <a:t>즉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b="1" dirty="0" smtClean="0">
                <a:effectLst/>
              </a:rPr>
              <a:t>자식 </a:t>
            </a:r>
            <a:r>
              <a:rPr lang="ko-KR" altLang="en-US" b="1" dirty="0" err="1" smtClean="0">
                <a:effectLst/>
              </a:rPr>
              <a:t>뷰들과</a:t>
            </a:r>
            <a:r>
              <a:rPr lang="ko-KR" altLang="en-US" b="1" dirty="0" smtClean="0">
                <a:effectLst/>
              </a:rPr>
              <a:t> 관련된 레이아웃 </a:t>
            </a:r>
            <a:r>
              <a:rPr lang="ko-KR" altLang="en-US" b="1" dirty="0" err="1" smtClean="0">
                <a:effectLst/>
              </a:rPr>
              <a:t>뷰들을</a:t>
            </a:r>
            <a:r>
              <a:rPr lang="ko-KR" altLang="en-US" b="1" dirty="0" smtClean="0">
                <a:effectLst/>
              </a:rPr>
              <a:t> 나타내고 있다</a:t>
            </a:r>
            <a:r>
              <a:rPr lang="en-US" altLang="ko-KR" b="1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r>
              <a:rPr lang="ko-KR" altLang="en-US" dirty="0" smtClean="0">
                <a:effectLst/>
              </a:rPr>
              <a:t/>
            </a:r>
            <a:br>
              <a:rPr lang="ko-KR" altLang="en-US" dirty="0" smtClean="0">
                <a:effectLst/>
              </a:rPr>
            </a:b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2058" t="18034" r="32775" b="8161"/>
          <a:stretch/>
        </p:blipFill>
        <p:spPr>
          <a:xfrm>
            <a:off x="9014328" y="3485073"/>
            <a:ext cx="3177672" cy="328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7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2401" y="635618"/>
            <a:ext cx="11737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effectLst/>
              </a:rPr>
              <a:t>사용자 인터페이스 화면은</a:t>
            </a:r>
            <a:r>
              <a:rPr lang="ko-KR" altLang="en-US" b="1" dirty="0" smtClean="0">
                <a:effectLst/>
              </a:rPr>
              <a:t> 맨 위에 루트 </a:t>
            </a:r>
            <a:r>
              <a:rPr lang="ko-KR" altLang="en-US" b="1" dirty="0" err="1" smtClean="0">
                <a:effectLst/>
              </a:rPr>
              <a:t>뷰를</a:t>
            </a:r>
            <a:r>
              <a:rPr lang="ko-KR" altLang="en-US" b="1" dirty="0" smtClean="0">
                <a:effectLst/>
              </a:rPr>
              <a:t> 갖는 </a:t>
            </a:r>
            <a:r>
              <a:rPr lang="ko-KR" altLang="en-US" b="1" dirty="0" err="1" smtClean="0">
                <a:effectLst/>
              </a:rPr>
              <a:t>뷰</a:t>
            </a:r>
            <a:r>
              <a:rPr lang="ko-KR" altLang="en-US" b="1" dirty="0" smtClean="0">
                <a:effectLst/>
              </a:rPr>
              <a:t> 계층 구조의 형태</a:t>
            </a:r>
            <a:r>
              <a:rPr lang="ko-KR" altLang="en-US" dirty="0" smtClean="0">
                <a:effectLst/>
              </a:rPr>
              <a:t>로 구성된다</a:t>
            </a:r>
            <a:r>
              <a:rPr lang="en-US" altLang="ko-KR" dirty="0" smtClean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effectLst/>
              </a:rPr>
              <a:t>따라서 위의 그림은 </a:t>
            </a:r>
            <a:r>
              <a:rPr lang="ko-KR" altLang="en-US" b="1" dirty="0" smtClean="0">
                <a:effectLst/>
              </a:rPr>
              <a:t>아래와 같이 </a:t>
            </a:r>
            <a:r>
              <a:rPr lang="ko-KR" altLang="en-US" b="1" dirty="0" err="1" smtClean="0">
                <a:effectLst/>
              </a:rPr>
              <a:t>뷰</a:t>
            </a:r>
            <a:r>
              <a:rPr lang="ko-KR" altLang="en-US" b="1" dirty="0" smtClean="0">
                <a:effectLst/>
              </a:rPr>
              <a:t> 트리 형태</a:t>
            </a:r>
            <a:r>
              <a:rPr lang="ko-KR" altLang="en-US" dirty="0" smtClean="0">
                <a:effectLst/>
              </a:rPr>
              <a:t>로도 나타낼 수 있다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2401" y="82536"/>
            <a:ext cx="3772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sz="2800" b="1" dirty="0" smtClean="0">
                <a:solidFill>
                  <a:prstClr val="black"/>
                </a:solidFill>
              </a:rPr>
              <a:t> 설계의 </a:t>
            </a:r>
            <a:r>
              <a:rPr lang="ko-KR" altLang="en-US" sz="2800" b="1" dirty="0" err="1" smtClean="0">
                <a:solidFill>
                  <a:prstClr val="black"/>
                </a:solidFill>
              </a:rPr>
              <a:t>트리구조</a:t>
            </a:r>
            <a:endParaRPr lang="ko-KR" altLang="en-US" sz="2800" dirty="0" smtClean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1" y="1409868"/>
            <a:ext cx="9211498" cy="36107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7547" y="5319962"/>
            <a:ext cx="116025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effectLst/>
              </a:rPr>
              <a:t> 사용자 인터페이스를 구성하는 </a:t>
            </a:r>
            <a:r>
              <a:rPr lang="ko-KR" altLang="en-US" b="1" dirty="0" smtClean="0">
                <a:effectLst/>
              </a:rPr>
              <a:t>다양한 </a:t>
            </a:r>
            <a:r>
              <a:rPr lang="ko-KR" altLang="en-US" b="1" dirty="0" err="1" smtClean="0">
                <a:effectLst/>
              </a:rPr>
              <a:t>뷰들</a:t>
            </a:r>
            <a:r>
              <a:rPr lang="ko-KR" altLang="en-US" b="1" dirty="0" smtClean="0">
                <a:effectLst/>
              </a:rPr>
              <a:t> 간의 관계를 가장 분명하게 보여주는 것이 위와 같은 </a:t>
            </a:r>
            <a:r>
              <a:rPr lang="ko-KR" altLang="en-US" b="1" dirty="0" err="1" smtClean="0">
                <a:effectLst/>
              </a:rPr>
              <a:t>뷰</a:t>
            </a:r>
            <a:r>
              <a:rPr lang="ko-KR" altLang="en-US" b="1" dirty="0" smtClean="0">
                <a:effectLst/>
              </a:rPr>
              <a:t> 계층 구조 다이어그램</a:t>
            </a:r>
            <a:r>
              <a:rPr lang="en-US" altLang="ko-KR" dirty="0" smtClean="0">
                <a:effectLst/>
              </a:rPr>
              <a:t>(diagram)</a:t>
            </a:r>
            <a:r>
              <a:rPr lang="ko-KR" altLang="en-US" dirty="0" smtClean="0">
                <a:effectLst/>
              </a:rPr>
              <a:t>이다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사용자 인터페이스가 화면에 보일 때 </a:t>
            </a:r>
            <a:r>
              <a:rPr lang="ko-KR" altLang="en-US" b="1" dirty="0" err="1" smtClean="0">
                <a:effectLst/>
              </a:rPr>
              <a:t>안드로이드</a:t>
            </a:r>
            <a:r>
              <a:rPr lang="ko-KR" altLang="en-US" b="1" dirty="0" smtClean="0">
                <a:effectLst/>
              </a:rPr>
              <a:t> 런타임은 </a:t>
            </a:r>
            <a:r>
              <a:rPr lang="ko-KR" altLang="en-US" b="1" dirty="0" err="1" smtClean="0">
                <a:effectLst/>
              </a:rPr>
              <a:t>뷰</a:t>
            </a:r>
            <a:r>
              <a:rPr lang="ko-KR" altLang="en-US" b="1" dirty="0" smtClean="0">
                <a:effectLst/>
              </a:rPr>
              <a:t> 계층 구조를 순회</a:t>
            </a:r>
            <a:r>
              <a:rPr lang="ko-KR" altLang="en-US" dirty="0" smtClean="0">
                <a:effectLst/>
              </a:rPr>
              <a:t>한다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이때 </a:t>
            </a:r>
            <a:r>
              <a:rPr lang="ko-KR" altLang="en-US" b="1" dirty="0" smtClean="0">
                <a:effectLst/>
              </a:rPr>
              <a:t>루트 </a:t>
            </a:r>
            <a:r>
              <a:rPr lang="ko-KR" altLang="en-US" b="1" dirty="0" err="1" smtClean="0">
                <a:effectLst/>
              </a:rPr>
              <a:t>뷰에서</a:t>
            </a:r>
            <a:r>
              <a:rPr lang="ko-KR" altLang="en-US" b="1" dirty="0" smtClean="0">
                <a:effectLst/>
              </a:rPr>
              <a:t> 시작</a:t>
            </a:r>
            <a:r>
              <a:rPr lang="ko-KR" altLang="en-US" dirty="0" smtClean="0">
                <a:effectLst/>
              </a:rPr>
              <a:t>해서 </a:t>
            </a:r>
            <a:r>
              <a:rPr lang="ko-KR" altLang="en-US" dirty="0" err="1" smtClean="0">
                <a:effectLst/>
              </a:rPr>
              <a:t>트리의</a:t>
            </a:r>
            <a:r>
              <a:rPr lang="ko-KR" altLang="en-US" dirty="0" smtClean="0">
                <a:effectLst/>
              </a:rPr>
              <a:t> 아래로 내려가면서 각 </a:t>
            </a:r>
            <a:r>
              <a:rPr lang="ko-KR" altLang="en-US" dirty="0" err="1" smtClean="0">
                <a:effectLst/>
              </a:rPr>
              <a:t>뷰를</a:t>
            </a:r>
            <a:r>
              <a:rPr lang="ko-KR" altLang="en-US" dirty="0" smtClean="0">
                <a:effectLst/>
              </a:rPr>
              <a:t> 나타낸다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52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924" y="0"/>
            <a:ext cx="4076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err="1" smtClean="0">
                <a:solidFill>
                  <a:prstClr val="black"/>
                </a:solidFill>
              </a:rPr>
              <a:t>안드로이드의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ko-KR" altLang="en-US" sz="2400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처리과정</a:t>
            </a:r>
            <a:endParaRPr lang="ko-KR" altLang="en-US" sz="2400" dirty="0" smtClean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5569" y="464953"/>
            <a:ext cx="10780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XML</a:t>
            </a:r>
            <a:r>
              <a:rPr lang="ko-KR" altLang="en-US" dirty="0" smtClean="0">
                <a:solidFill>
                  <a:prstClr val="black"/>
                </a:solidFill>
              </a:rPr>
              <a:t>로 레이아웃을 설계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prstClr val="black"/>
                </a:solidFill>
              </a:rPr>
              <a:t>안드로이드의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뷰들은</a:t>
            </a:r>
            <a:r>
              <a:rPr lang="ko-KR" altLang="en-US" dirty="0" smtClean="0">
                <a:solidFill>
                  <a:prstClr val="black"/>
                </a:solidFill>
              </a:rPr>
              <a:t> 계층구조로 되어있음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(ex. </a:t>
            </a:r>
            <a:r>
              <a:rPr lang="en-US" altLang="ko-KR" dirty="0" err="1" smtClean="0">
                <a:solidFill>
                  <a:prstClr val="black"/>
                </a:solidFill>
              </a:rPr>
              <a:t>RelativeLayout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안에 </a:t>
            </a:r>
            <a:r>
              <a:rPr lang="en-US" altLang="ko-KR" dirty="0" err="1" smtClean="0">
                <a:solidFill>
                  <a:prstClr val="black"/>
                </a:solidFill>
              </a:rPr>
              <a:t>LinearLayout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안에 </a:t>
            </a:r>
            <a:r>
              <a:rPr lang="en-US" altLang="ko-KR" dirty="0" err="1" smtClean="0">
                <a:solidFill>
                  <a:prstClr val="black"/>
                </a:solidFill>
              </a:rPr>
              <a:t>TextView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정확히는 트리 구조로 되어있으며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뷰를</a:t>
            </a:r>
            <a:r>
              <a:rPr lang="ko-KR" altLang="en-US" dirty="0" smtClean="0">
                <a:solidFill>
                  <a:prstClr val="black"/>
                </a:solidFill>
              </a:rPr>
              <a:t> 그리는 과정은 이 </a:t>
            </a:r>
            <a:r>
              <a:rPr lang="ko-KR" altLang="en-US" dirty="0" err="1" smtClean="0">
                <a:solidFill>
                  <a:prstClr val="black"/>
                </a:solidFill>
              </a:rPr>
              <a:t>트리구조의</a:t>
            </a:r>
            <a:r>
              <a:rPr lang="ko-KR" altLang="en-US" dirty="0" smtClean="0">
                <a:solidFill>
                  <a:prstClr val="black"/>
                </a:solidFill>
              </a:rPr>
              <a:t> 최상위부터 최하위까지 탑다운 순서로 그리게 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896" t="14657" r="14542" b="23256"/>
          <a:stretch/>
        </p:blipFill>
        <p:spPr>
          <a:xfrm>
            <a:off x="3398807" y="1652261"/>
            <a:ext cx="7392838" cy="520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054" y="3432474"/>
            <a:ext cx="265649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상에서 </a:t>
            </a:r>
            <a:r>
              <a:rPr lang="ko-KR" altLang="en-US" dirty="0" err="1" smtClean="0"/>
              <a:t>뷰구조</a:t>
            </a:r>
            <a:r>
              <a:rPr lang="ko-KR" altLang="en-US" dirty="0" smtClean="0"/>
              <a:t> 예시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467462" y="2143343"/>
            <a:ext cx="273825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뷰구조의</a:t>
            </a:r>
            <a:r>
              <a:rPr lang="ko-KR" altLang="en-US" dirty="0"/>
              <a:t> 트리 표현</a:t>
            </a:r>
          </a:p>
        </p:txBody>
      </p:sp>
    </p:spTree>
    <p:extLst>
      <p:ext uri="{BB962C8B-B14F-4D97-AF65-F5344CB8AC3E}">
        <p14:creationId xmlns:p14="http://schemas.microsoft.com/office/powerpoint/2010/main" val="152192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60385"/>
            <a:ext cx="6790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안드로이드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View</a:t>
            </a:r>
            <a:r>
              <a:rPr lang="ko-KR" altLang="en-US" sz="3200" dirty="0" smtClean="0"/>
              <a:t>클래스의 계층도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82455"/>
            <a:ext cx="12192000" cy="52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2654" y="78341"/>
            <a:ext cx="11030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안드로이드</a:t>
            </a:r>
            <a:r>
              <a:rPr lang="ko-KR" altLang="en-US" dirty="0"/>
              <a:t> 사용자 인터페이스의 모든 요소는 </a:t>
            </a:r>
            <a:r>
              <a:rPr lang="en-US" altLang="ko-KR" b="1" dirty="0"/>
              <a:t>View </a:t>
            </a:r>
            <a:r>
              <a:rPr lang="ko-KR" altLang="en-US" b="1" dirty="0"/>
              <a:t>클래스</a:t>
            </a:r>
            <a:r>
              <a:rPr lang="en-US" altLang="ko-KR" b="1" dirty="0"/>
              <a:t>(</a:t>
            </a:r>
            <a:r>
              <a:rPr lang="en-US" altLang="ko-KR" b="1" dirty="0" err="1"/>
              <a:t>android.view.View</a:t>
            </a:r>
            <a:r>
              <a:rPr lang="en-US" altLang="ko-KR" b="1" dirty="0"/>
              <a:t>)</a:t>
            </a:r>
            <a:r>
              <a:rPr lang="ko-KR" altLang="en-US" b="1" dirty="0"/>
              <a:t>의 서브 클래스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b="1" dirty="0"/>
              <a:t>SDK</a:t>
            </a:r>
            <a:r>
              <a:rPr lang="ko-KR" altLang="en-US" dirty="0"/>
              <a:t>에서는 사용자 인터페이스를 구성하는 데 사용할 수 있는 여러 </a:t>
            </a:r>
            <a:r>
              <a:rPr lang="ko-KR" altLang="en-US" dirty="0" err="1"/>
              <a:t>뷰</a:t>
            </a:r>
            <a:r>
              <a:rPr lang="ko-KR" altLang="en-US" dirty="0"/>
              <a:t> 클래스를 제공한다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2F9D27"/>
                </a:solidFill>
              </a:rPr>
              <a:t>// Button, </a:t>
            </a:r>
            <a:r>
              <a:rPr lang="en-US" altLang="ko-KR" dirty="0" err="1">
                <a:solidFill>
                  <a:srgbClr val="2F9D27"/>
                </a:solidFill>
              </a:rPr>
              <a:t>CheckBox</a:t>
            </a:r>
            <a:r>
              <a:rPr lang="en-US" altLang="ko-KR" dirty="0">
                <a:solidFill>
                  <a:srgbClr val="2F9D27"/>
                </a:solidFill>
              </a:rPr>
              <a:t>, </a:t>
            </a:r>
            <a:r>
              <a:rPr lang="en-US" altLang="ko-KR" dirty="0" err="1">
                <a:solidFill>
                  <a:srgbClr val="2F9D27"/>
                </a:solidFill>
              </a:rPr>
              <a:t>ProgressBar</a:t>
            </a:r>
            <a:r>
              <a:rPr lang="en-US" altLang="ko-KR" dirty="0">
                <a:solidFill>
                  <a:srgbClr val="2F9D27"/>
                </a:solidFill>
              </a:rPr>
              <a:t>, </a:t>
            </a:r>
            <a:r>
              <a:rPr lang="en-US" altLang="ko-KR" dirty="0" err="1">
                <a:solidFill>
                  <a:srgbClr val="2F9D27"/>
                </a:solidFill>
              </a:rPr>
              <a:t>TextView</a:t>
            </a:r>
            <a:r>
              <a:rPr lang="en-US" altLang="ko-KR" dirty="0">
                <a:solidFill>
                  <a:srgbClr val="2F9D27"/>
                </a:solidFill>
              </a:rPr>
              <a:t> </a:t>
            </a:r>
            <a:r>
              <a:rPr lang="ko-KR" altLang="en-US" dirty="0">
                <a:solidFill>
                  <a:srgbClr val="2F9D27"/>
                </a:solidFill>
              </a:rPr>
              <a:t>클래스 등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654" y="1453349"/>
            <a:ext cx="11289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그런 </a:t>
            </a:r>
            <a:r>
              <a:rPr lang="ko-KR" altLang="en-US" dirty="0" err="1">
                <a:solidFill>
                  <a:prstClr val="black"/>
                </a:solidFill>
              </a:rPr>
              <a:t>뷰들은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b="1" dirty="0" err="1">
                <a:solidFill>
                  <a:prstClr val="black"/>
                </a:solidFill>
              </a:rPr>
              <a:t>위젯</a:t>
            </a:r>
            <a:r>
              <a:rPr lang="en-US" altLang="ko-KR" b="1" dirty="0">
                <a:solidFill>
                  <a:prstClr val="black"/>
                </a:solidFill>
              </a:rPr>
              <a:t>(widget) </a:t>
            </a:r>
            <a:r>
              <a:rPr lang="ko-KR" altLang="en-US" b="1" dirty="0">
                <a:solidFill>
                  <a:prstClr val="black"/>
                </a:solidFill>
              </a:rPr>
              <a:t>또는 컴포넌트</a:t>
            </a:r>
            <a:r>
              <a:rPr lang="en-US" altLang="ko-KR" b="1" dirty="0">
                <a:solidFill>
                  <a:prstClr val="black"/>
                </a:solidFill>
              </a:rPr>
              <a:t>(component)</a:t>
            </a:r>
            <a:r>
              <a:rPr lang="ko-KR" altLang="en-US" dirty="0">
                <a:solidFill>
                  <a:prstClr val="black"/>
                </a:solidFill>
              </a:rPr>
              <a:t> 라고도 한다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en-US" altLang="ko-KR" b="1" dirty="0">
                <a:solidFill>
                  <a:prstClr val="black"/>
                </a:solidFill>
              </a:rPr>
              <a:t>SDK</a:t>
            </a:r>
            <a:r>
              <a:rPr lang="ko-KR" altLang="en-US" dirty="0">
                <a:solidFill>
                  <a:prstClr val="black"/>
                </a:solidFill>
              </a:rPr>
              <a:t>에 제공되지 않는 </a:t>
            </a:r>
            <a:r>
              <a:rPr lang="ko-KR" altLang="en-US" dirty="0" err="1">
                <a:solidFill>
                  <a:prstClr val="black"/>
                </a:solidFill>
              </a:rPr>
              <a:t>위젯이</a:t>
            </a:r>
            <a:r>
              <a:rPr lang="ko-KR" altLang="en-US" dirty="0">
                <a:solidFill>
                  <a:prstClr val="black"/>
                </a:solidFill>
              </a:rPr>
              <a:t> 필요할 때는 </a:t>
            </a:r>
            <a:r>
              <a:rPr lang="ko-KR" altLang="en-US" b="1" dirty="0">
                <a:solidFill>
                  <a:prstClr val="black"/>
                </a:solidFill>
              </a:rPr>
              <a:t>기존 </a:t>
            </a:r>
            <a:r>
              <a:rPr lang="ko-KR" altLang="en-US" b="1" dirty="0" err="1">
                <a:solidFill>
                  <a:prstClr val="black"/>
                </a:solidFill>
              </a:rPr>
              <a:t>뷰</a:t>
            </a:r>
            <a:r>
              <a:rPr lang="ko-KR" altLang="en-US" b="1" dirty="0">
                <a:solidFill>
                  <a:prstClr val="black"/>
                </a:solidFill>
              </a:rPr>
              <a:t> 클래스의 서브 클래스를 만들거나 또는 </a:t>
            </a:r>
            <a:r>
              <a:rPr lang="en-US" altLang="ko-KR" b="1" dirty="0">
                <a:solidFill>
                  <a:prstClr val="black"/>
                </a:solidFill>
              </a:rPr>
              <a:t>View </a:t>
            </a:r>
            <a:r>
              <a:rPr lang="ko-KR" altLang="en-US" b="1" dirty="0">
                <a:solidFill>
                  <a:prstClr val="black"/>
                </a:solidFill>
              </a:rPr>
              <a:t>클래스로부터 상속받는 아예 새로운 컴포넌트를 생성하여 새로운 </a:t>
            </a:r>
            <a:r>
              <a:rPr lang="ko-KR" altLang="en-US" b="1" dirty="0" err="1">
                <a:solidFill>
                  <a:prstClr val="black"/>
                </a:solidFill>
              </a:rPr>
              <a:t>뷰를</a:t>
            </a:r>
            <a:r>
              <a:rPr lang="ko-KR" altLang="en-US" b="1" dirty="0">
                <a:solidFill>
                  <a:prstClr val="black"/>
                </a:solidFill>
              </a:rPr>
              <a:t> 만들 수 있다</a:t>
            </a:r>
            <a:r>
              <a:rPr lang="en-US" altLang="ko-KR" b="1" dirty="0">
                <a:solidFill>
                  <a:prstClr val="black"/>
                </a:solidFill>
              </a:rPr>
              <a:t>.</a:t>
            </a:r>
            <a:r>
              <a:rPr lang="ko-KR" altLang="en-US" dirty="0">
                <a:solidFill>
                  <a:prstClr val="black"/>
                </a:solidFill>
              </a:rPr>
              <a:t/>
            </a:r>
            <a:br>
              <a:rPr lang="ko-KR" altLang="en-US" dirty="0">
                <a:solidFill>
                  <a:prstClr val="black"/>
                </a:solidFill>
              </a:rPr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2654" y="2785227"/>
            <a:ext cx="10685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또한 </a:t>
            </a:r>
            <a:r>
              <a:rPr lang="ko-KR" altLang="en-US" dirty="0" err="1"/>
              <a:t>뷰는</a:t>
            </a:r>
            <a:r>
              <a:rPr lang="ko-KR" altLang="en-US" dirty="0"/>
              <a:t> </a:t>
            </a:r>
            <a:r>
              <a:rPr lang="ko-KR" altLang="en-US" b="1" dirty="0"/>
              <a:t>여러 개의 다른 </a:t>
            </a:r>
            <a:r>
              <a:rPr lang="ko-KR" altLang="en-US" b="1" dirty="0" err="1"/>
              <a:t>뷰로</a:t>
            </a:r>
            <a:r>
              <a:rPr lang="ko-KR" altLang="en-US" b="1" dirty="0"/>
              <a:t> 구성될 수 있으며 복합 </a:t>
            </a:r>
            <a:r>
              <a:rPr lang="ko-KR" altLang="en-US" b="1" dirty="0" err="1"/>
              <a:t>뷰</a:t>
            </a:r>
            <a:r>
              <a:rPr lang="en-US" altLang="ko-KR" b="1" dirty="0"/>
              <a:t>(composite view)</a:t>
            </a:r>
            <a:r>
              <a:rPr lang="ko-KR" altLang="en-US" dirty="0"/>
              <a:t>라고도 한다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뷰들은</a:t>
            </a:r>
            <a:r>
              <a:rPr lang="ko-KR" altLang="en-US" dirty="0"/>
              <a:t>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</a:t>
            </a:r>
            <a:r>
              <a:rPr lang="en-US" altLang="ko-KR" b="1" dirty="0" err="1"/>
              <a:t>ViewGroup</a:t>
            </a:r>
            <a:r>
              <a:rPr lang="en-US" altLang="ko-KR" b="1" dirty="0"/>
              <a:t> </a:t>
            </a:r>
            <a:r>
              <a:rPr lang="ko-KR" altLang="en-US" b="1" dirty="0"/>
              <a:t>클래스</a:t>
            </a:r>
            <a:r>
              <a:rPr lang="en-US" altLang="ko-KR" b="1" dirty="0"/>
              <a:t>(</a:t>
            </a:r>
            <a:r>
              <a:rPr lang="en-US" altLang="ko-KR" b="1" dirty="0" err="1"/>
              <a:t>android.view.ViewGroup</a:t>
            </a:r>
            <a:r>
              <a:rPr lang="en-US" altLang="ko-KR" b="1" dirty="0"/>
              <a:t>)</a:t>
            </a:r>
            <a:r>
              <a:rPr lang="ko-KR" altLang="en-US" b="1" dirty="0"/>
              <a:t>로부터 상속받는다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2F9D27"/>
                </a:solidFill>
              </a:rPr>
              <a:t>// </a:t>
            </a:r>
            <a:r>
              <a:rPr lang="en-US" altLang="ko-KR" dirty="0" err="1">
                <a:solidFill>
                  <a:srgbClr val="2F9D27"/>
                </a:solidFill>
              </a:rPr>
              <a:t>ViewGroupd</a:t>
            </a:r>
            <a:r>
              <a:rPr lang="en-US" altLang="ko-KR" dirty="0">
                <a:solidFill>
                  <a:srgbClr val="2F9D27"/>
                </a:solidFill>
              </a:rPr>
              <a:t> </a:t>
            </a:r>
            <a:r>
              <a:rPr lang="ko-KR" altLang="en-US" dirty="0">
                <a:solidFill>
                  <a:srgbClr val="2F9D27"/>
                </a:solidFill>
              </a:rPr>
              <a:t>클래스 자신은 </a:t>
            </a:r>
            <a:r>
              <a:rPr lang="en-US" altLang="ko-KR" dirty="0">
                <a:solidFill>
                  <a:srgbClr val="2F9D27"/>
                </a:solidFill>
              </a:rPr>
              <a:t>View</a:t>
            </a:r>
            <a:r>
              <a:rPr lang="ko-KR" altLang="en-US" dirty="0">
                <a:solidFill>
                  <a:srgbClr val="2F9D27"/>
                </a:solidFill>
              </a:rPr>
              <a:t>의 서브 클래스다</a:t>
            </a:r>
            <a:r>
              <a:rPr lang="en-US" altLang="ko-KR" dirty="0">
                <a:solidFill>
                  <a:srgbClr val="2F9D27"/>
                </a:solidFill>
              </a:rPr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2654" y="4020062"/>
            <a:ext cx="11869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예를 들면 </a:t>
            </a:r>
            <a:r>
              <a:rPr lang="en-US" altLang="ko-KR" b="1" dirty="0" err="1"/>
              <a:t>RadioGroup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ko-KR" altLang="en-US" b="1" dirty="0"/>
              <a:t>여러 개의 </a:t>
            </a:r>
            <a:r>
              <a:rPr lang="en-US" altLang="ko-KR" b="1" dirty="0" err="1"/>
              <a:t>RadioButton</a:t>
            </a:r>
            <a:r>
              <a:rPr lang="en-US" altLang="ko-KR" b="1" dirty="0"/>
              <a:t> </a:t>
            </a:r>
            <a:r>
              <a:rPr lang="ko-KR" altLang="en-US" b="1" dirty="0"/>
              <a:t>객체들을 포함</a:t>
            </a:r>
            <a:r>
              <a:rPr lang="ko-KR" altLang="en-US" dirty="0"/>
              <a:t>하여 </a:t>
            </a:r>
            <a:r>
              <a:rPr lang="ko-KR" altLang="en-US" b="1" dirty="0"/>
              <a:t>항상 하나의 버튼만이 선택될 수 있게</a:t>
            </a:r>
            <a:r>
              <a:rPr lang="ko-KR" altLang="en-US" dirty="0"/>
              <a:t> 한 것이다</a:t>
            </a:r>
            <a:r>
              <a:rPr lang="en-US" altLang="ko-KR" dirty="0"/>
              <a:t>. </a:t>
            </a:r>
            <a:r>
              <a:rPr lang="ko-KR" altLang="en-US" dirty="0"/>
              <a:t>구조적인 관점에서 </a:t>
            </a:r>
            <a:r>
              <a:rPr lang="ko-KR" altLang="en-US" b="1" dirty="0"/>
              <a:t>복합 </a:t>
            </a:r>
            <a:r>
              <a:rPr lang="ko-KR" altLang="en-US" b="1" dirty="0" err="1"/>
              <a:t>뷰는</a:t>
            </a:r>
            <a:r>
              <a:rPr lang="ko-KR" altLang="en-US" b="1" dirty="0"/>
              <a:t> 다른 </a:t>
            </a:r>
            <a:r>
              <a:rPr lang="ko-KR" altLang="en-US" b="1" dirty="0" err="1"/>
              <a:t>뷰</a:t>
            </a:r>
            <a:r>
              <a:rPr lang="en-US" altLang="ko-KR" b="1" dirty="0"/>
              <a:t>(</a:t>
            </a:r>
            <a:r>
              <a:rPr lang="ko-KR" altLang="en-US" b="1" dirty="0"/>
              <a:t>자식 </a:t>
            </a:r>
            <a:r>
              <a:rPr lang="ko-KR" altLang="en-US" b="1" dirty="0" err="1"/>
              <a:t>뷰</a:t>
            </a:r>
            <a:r>
              <a:rPr lang="en-US" altLang="ko-KR" b="1" dirty="0"/>
              <a:t>(child view))</a:t>
            </a:r>
            <a:r>
              <a:rPr lang="ko-KR" altLang="en-US" b="1" dirty="0"/>
              <a:t>들을 포함할 수 있는 하나의 부모 </a:t>
            </a:r>
            <a:r>
              <a:rPr lang="ko-KR" altLang="en-US" b="1" dirty="0" err="1"/>
              <a:t>뷰</a:t>
            </a:r>
            <a:r>
              <a:rPr lang="en-US" altLang="ko-KR" b="1" dirty="0"/>
              <a:t>(parent view)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  <a:r>
              <a:rPr lang="ko-KR" altLang="en-US" dirty="0">
                <a:solidFill>
                  <a:srgbClr val="2F9D27"/>
                </a:solidFill>
              </a:rPr>
              <a:t> </a:t>
            </a:r>
            <a:r>
              <a:rPr lang="en-US" altLang="ko-KR" dirty="0">
                <a:solidFill>
                  <a:srgbClr val="2F9D27"/>
                </a:solidFill>
              </a:rPr>
              <a:t>// </a:t>
            </a:r>
            <a:r>
              <a:rPr lang="en-US" altLang="ko-KR" dirty="0" err="1">
                <a:solidFill>
                  <a:srgbClr val="2F9D27"/>
                </a:solidFill>
              </a:rPr>
              <a:t>RadioGroup</a:t>
            </a:r>
            <a:r>
              <a:rPr lang="ko-KR" altLang="en-US" dirty="0">
                <a:solidFill>
                  <a:srgbClr val="2F9D27"/>
                </a:solidFill>
              </a:rPr>
              <a:t>이 </a:t>
            </a:r>
            <a:r>
              <a:rPr lang="en-US" altLang="ko-KR" dirty="0" err="1">
                <a:solidFill>
                  <a:srgbClr val="2F9D27"/>
                </a:solidFill>
              </a:rPr>
              <a:t>RadioButton</a:t>
            </a:r>
            <a:r>
              <a:rPr lang="en-US" altLang="ko-KR" dirty="0">
                <a:solidFill>
                  <a:srgbClr val="2F9D27"/>
                </a:solidFill>
              </a:rPr>
              <a:t> </a:t>
            </a:r>
            <a:r>
              <a:rPr lang="ko-KR" altLang="en-US" dirty="0">
                <a:solidFill>
                  <a:srgbClr val="2F9D27"/>
                </a:solidFill>
              </a:rPr>
              <a:t>객체들을 포함하듯이</a:t>
            </a:r>
            <a:r>
              <a:rPr lang="en-US" altLang="ko-KR" dirty="0">
                <a:solidFill>
                  <a:srgbClr val="2F9D27"/>
                </a:solidFill>
              </a:rPr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2654" y="5459893"/>
            <a:ext cx="11453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 그리고 </a:t>
            </a:r>
            <a:r>
              <a:rPr lang="ko-KR" altLang="en-US" b="1" dirty="0"/>
              <a:t>그 부모 </a:t>
            </a:r>
            <a:r>
              <a:rPr lang="ko-KR" altLang="en-US" b="1" dirty="0" err="1"/>
              <a:t>뷰</a:t>
            </a:r>
            <a:r>
              <a:rPr lang="ko-KR" altLang="en-US" dirty="0" err="1"/>
              <a:t>는</a:t>
            </a:r>
            <a:r>
              <a:rPr lang="ko-KR" altLang="en-US" dirty="0"/>
              <a:t> </a:t>
            </a:r>
            <a:r>
              <a:rPr lang="en-US" altLang="ko-KR" b="1" dirty="0" err="1"/>
              <a:t>ViewGroup</a:t>
            </a:r>
            <a:r>
              <a:rPr lang="en-US" altLang="ko-KR" b="1" dirty="0"/>
              <a:t> </a:t>
            </a:r>
            <a:r>
              <a:rPr lang="ko-KR" altLang="en-US" b="1" dirty="0"/>
              <a:t>클래스로부터 상속</a:t>
            </a:r>
            <a:r>
              <a:rPr lang="ko-KR" altLang="en-US" dirty="0"/>
              <a:t>받으며</a:t>
            </a:r>
            <a:r>
              <a:rPr lang="en-US" altLang="ko-KR" dirty="0"/>
              <a:t>, </a:t>
            </a:r>
            <a:r>
              <a:rPr lang="ko-KR" altLang="en-US" b="1" dirty="0"/>
              <a:t>컨테이너 </a:t>
            </a:r>
            <a:r>
              <a:rPr lang="ko-KR" altLang="en-US" b="1" dirty="0" err="1"/>
              <a:t>뷰</a:t>
            </a:r>
            <a:r>
              <a:rPr lang="en-US" altLang="ko-KR" b="1" dirty="0"/>
              <a:t>(container view) </a:t>
            </a:r>
            <a:r>
              <a:rPr lang="ko-KR" altLang="en-US" b="1" dirty="0"/>
              <a:t>또는 루트 요소</a:t>
            </a:r>
            <a:r>
              <a:rPr lang="en-US" altLang="ko-KR" b="1" dirty="0"/>
              <a:t>(root element)</a:t>
            </a:r>
            <a:r>
              <a:rPr lang="ko-KR" altLang="en-US" b="1" dirty="0"/>
              <a:t>라고도 한다</a:t>
            </a:r>
            <a:r>
              <a:rPr lang="en-US" altLang="ko-KR" b="1" dirty="0"/>
              <a:t>. </a:t>
            </a:r>
            <a:r>
              <a:rPr lang="ko-KR" altLang="en-US" dirty="0"/>
              <a:t>또 다른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기반 컨테이너 </a:t>
            </a:r>
            <a:r>
              <a:rPr lang="ko-KR" altLang="en-US" dirty="0" err="1"/>
              <a:t>뷰로</a:t>
            </a:r>
            <a:r>
              <a:rPr lang="ko-KR" altLang="en-US" dirty="0"/>
              <a:t> 레이아웃 매니저</a:t>
            </a:r>
            <a:r>
              <a:rPr lang="en-US" altLang="ko-KR" dirty="0"/>
              <a:t>(layout manager)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9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7548" y="86797"/>
            <a:ext cx="1060761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ko-KR" sz="2800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View 클래스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안드로이드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화면에서 실제로 사용되는 것들은 모두 View 클래스 상속을 받는다.</a:t>
            </a:r>
            <a:endParaRPr lang="en-US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ko-KR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뷰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클래스는 다른 말로 '</a:t>
            </a: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' 이라고도 한다.</a:t>
            </a:r>
            <a:endParaRPr lang="en-US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ko-KR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다른 </a:t>
            </a: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위젯을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담을 수 있는 </a:t>
            </a: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위젯은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레이아웃이라고 한다.</a:t>
            </a:r>
            <a:endParaRPr lang="en-US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ko-KR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레이아웃은 ViewGroup 클래스 아래 존재한다</a:t>
            </a:r>
            <a:r>
              <a:rPr lang="en-US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ko-KR" b="0" i="0" dirty="0">
              <a:effectLst/>
              <a:latin typeface="돋움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3913" y="4038520"/>
            <a:ext cx="11465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ViewGroup 클래스로부터 상속받으며 내부에 무엇을 담는 용도로 사용한다.</a:t>
            </a:r>
            <a:endParaRPr lang="en-US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ko-KR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레이아웃 중에서 가장 많이 사용되는 것은 </a:t>
            </a:r>
            <a:r>
              <a:rPr lang="ko-KR" altLang="ko-KR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리니어레이아웃</a:t>
            </a:r>
            <a:r>
              <a:rPr lang="ko-KR" altLang="ko-KR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(LinearLayout)이다.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​</a:t>
            </a: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리니어레이아웃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: 왼쪽 위부터 아래쪽 또는 오른쪽으로 차례로 배치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렐러티브레이아웃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: </a:t>
            </a: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자신이 속한 레이아웃의 상하좌우의 위치를 지정하여 배치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테이블레이아웃 : </a:t>
            </a: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위젯을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행과 열의 개수를 지정한 테이블 형태로 배열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그리드레이아웃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: 테이블레이아웃과 비슷하지만, 행 또는 열을 확장하여 다양하게 배치할 때 더 편리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프레임레이아웃 : </a:t>
            </a:r>
            <a:r>
              <a:rPr lang="ko-KR" altLang="ko-KR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위젯들을</a:t>
            </a:r>
            <a:r>
              <a:rPr lang="ko-KR" altLang="ko-KR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왼쪽 위에 일률적으로 겹쳐서 배치하여 중복해서 보이는 효과를 냄</a:t>
            </a:r>
            <a:endParaRPr lang="ko-KR" altLang="ko-KR" b="0" i="0" dirty="0">
              <a:solidFill>
                <a:srgbClr val="00B0F0"/>
              </a:solidFill>
              <a:effectLst/>
              <a:latin typeface="돋움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548" y="3364748"/>
            <a:ext cx="2029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28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레이아웃</a:t>
            </a:r>
            <a:endParaRPr lang="ko-KR" altLang="ko-KR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80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759" y="0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뷰그룹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94" y="1556793"/>
            <a:ext cx="6998707" cy="44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10515600" cy="47445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Wingdings" panose="05000000000000000000" pitchFamily="2" charset="2"/>
              <a:buChar char="Ø"/>
            </a:pPr>
            <a:r>
              <a:rPr lang="en-US" altLang="ko-KR" sz="2800" dirty="0" err="1" smtClean="0"/>
              <a:t>Ui</a:t>
            </a:r>
            <a:r>
              <a:rPr lang="ko-KR" altLang="en-US" sz="2800" dirty="0" err="1" smtClean="0"/>
              <a:t>를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작성하는 절차</a:t>
            </a:r>
            <a:endParaRPr lang="ko-KR" altLang="en-US" sz="28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65671" y="540289"/>
            <a:ext cx="10515600" cy="17715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1800" dirty="0" err="1" smtClean="0"/>
              <a:t>뷰그룹을</a:t>
            </a:r>
            <a:r>
              <a:rPr lang="ko-KR" altLang="en-US" sz="1800" dirty="0" smtClean="0"/>
              <a:t> 생성한다</a:t>
            </a:r>
            <a:r>
              <a:rPr lang="en-US" altLang="ko-KR" sz="18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smtClean="0"/>
              <a:t>필요한 </a:t>
            </a:r>
            <a:r>
              <a:rPr lang="ko-KR" altLang="en-US" sz="1800" dirty="0" err="1" smtClean="0"/>
              <a:t>뷰를</a:t>
            </a:r>
            <a:r>
              <a:rPr lang="ko-KR" altLang="en-US" sz="1800" dirty="0" smtClean="0"/>
              <a:t> 추가한다</a:t>
            </a:r>
            <a:r>
              <a:rPr lang="en-US" altLang="ko-KR" sz="18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 err="1" smtClean="0"/>
              <a:t>액티비티</a:t>
            </a:r>
            <a:r>
              <a:rPr lang="ko-KR" altLang="en-US" sz="1800" dirty="0" smtClean="0"/>
              <a:t> 화면으로 설정한다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79" y="1660441"/>
            <a:ext cx="11128143" cy="50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976223" y="627539"/>
            <a:ext cx="10515600" cy="12530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View </a:t>
            </a:r>
            <a:r>
              <a:rPr lang="ko-KR" altLang="en-US" sz="2000" dirty="0" smtClean="0"/>
              <a:t>클래스는 모든 </a:t>
            </a:r>
            <a:r>
              <a:rPr lang="ko-KR" altLang="en-US" sz="2000" dirty="0" err="1" smtClean="0"/>
              <a:t>뷰들의</a:t>
            </a:r>
            <a:r>
              <a:rPr lang="ko-KR" altLang="en-US" sz="2000" dirty="0" smtClean="0"/>
              <a:t> 부모 클래스이다</a:t>
            </a:r>
            <a:r>
              <a:rPr lang="en-US" altLang="ko-KR" sz="2000" dirty="0" smtClean="0"/>
              <a:t>. </a:t>
            </a:r>
          </a:p>
          <a:p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클래스가 가지고 있는 필드나 </a:t>
            </a:r>
            <a:r>
              <a:rPr lang="ko-KR" altLang="en-US" sz="2000" dirty="0" err="1" smtClean="0"/>
              <a:t>메소드는</a:t>
            </a:r>
            <a:r>
              <a:rPr lang="ko-KR" altLang="en-US" sz="2000" dirty="0" smtClean="0"/>
              <a:t> 모든 </a:t>
            </a:r>
            <a:r>
              <a:rPr lang="ko-KR" altLang="en-US" sz="2000" dirty="0" err="1" smtClean="0"/>
              <a:t>뷰에서</a:t>
            </a:r>
            <a:r>
              <a:rPr lang="ko-KR" altLang="en-US" sz="2000" dirty="0" smtClean="0"/>
              <a:t> 공통적으로 사용할 수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3" name="직사각형 2"/>
          <p:cNvSpPr/>
          <p:nvPr/>
        </p:nvSpPr>
        <p:spPr>
          <a:xfrm>
            <a:off x="738281" y="104319"/>
            <a:ext cx="1005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/>
              <a:t>뷰</a:t>
            </a:r>
            <a:endParaRPr lang="ko-KR" alt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9" y="1716001"/>
            <a:ext cx="9731059" cy="434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073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7586" y="581721"/>
            <a:ext cx="114127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dirty="0" smtClean="0">
                <a:solidFill>
                  <a:prstClr val="black"/>
                </a:solidFill>
              </a:rPr>
              <a:t> 애플리케이션의 </a:t>
            </a:r>
            <a:r>
              <a:rPr lang="ko-KR" altLang="en-US" b="1" dirty="0" smtClean="0">
                <a:solidFill>
                  <a:prstClr val="black"/>
                </a:solidFill>
              </a:rPr>
              <a:t>사용자 인터페이스 화면에 있는 각 요소는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dirty="0" err="1" smtClean="0">
                <a:solidFill>
                  <a:prstClr val="black"/>
                </a:solidFill>
              </a:rPr>
              <a:t>이며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모든 </a:t>
            </a:r>
            <a:r>
              <a:rPr lang="ko-KR" altLang="en-US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 err="1" smtClean="0">
                <a:solidFill>
                  <a:prstClr val="black"/>
                </a:solidFill>
              </a:rPr>
              <a:t>android.view.View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</a:rPr>
              <a:t>클래스의 서브 클래스</a:t>
            </a:r>
            <a:r>
              <a:rPr lang="ko-KR" altLang="en-US" dirty="0" smtClean="0">
                <a:solidFill>
                  <a:prstClr val="black"/>
                </a:solidFill>
              </a:rPr>
              <a:t>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</a:rPr>
              <a:t>각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b="1" dirty="0" smtClean="0">
                <a:solidFill>
                  <a:prstClr val="black"/>
                </a:solidFill>
              </a:rPr>
              <a:t> 장치 화면의 직사각형 영역</a:t>
            </a:r>
            <a:r>
              <a:rPr lang="ko-KR" altLang="en-US" dirty="0" smtClean="0">
                <a:solidFill>
                  <a:prstClr val="black"/>
                </a:solidFill>
              </a:rPr>
              <a:t>을 나타내며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그 직사각형 안에 나타나는 것에 대한 책임이 있고 또한 </a:t>
            </a: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경계 안에서 발생하는 이벤트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터치 등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r>
              <a:rPr lang="ko-KR" altLang="en-US" dirty="0" smtClean="0">
                <a:solidFill>
                  <a:prstClr val="black"/>
                </a:solidFill>
              </a:rPr>
              <a:t>를 처리하는 책임도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 </a:t>
            </a:r>
            <a:r>
              <a:rPr lang="ko-KR" altLang="en-US" dirty="0" smtClean="0">
                <a:solidFill>
                  <a:prstClr val="black"/>
                </a:solidFill>
              </a:rPr>
              <a:t>여러 </a:t>
            </a:r>
            <a:r>
              <a:rPr lang="ko-KR" altLang="en-US" dirty="0" err="1" smtClean="0">
                <a:solidFill>
                  <a:prstClr val="black"/>
                </a:solidFill>
              </a:rPr>
              <a:t>뷰를</a:t>
            </a:r>
            <a:r>
              <a:rPr lang="ko-KR" altLang="en-US" dirty="0" smtClean="0">
                <a:solidFill>
                  <a:prstClr val="black"/>
                </a:solidFill>
              </a:rPr>
              <a:t> 결합시켜 하나의 복합 </a:t>
            </a:r>
            <a:r>
              <a:rPr lang="ko-KR" altLang="en-US" dirty="0" err="1" smtClean="0">
                <a:solidFill>
                  <a:prstClr val="black"/>
                </a:solidFill>
              </a:rPr>
              <a:t>뷰</a:t>
            </a:r>
            <a:r>
              <a:rPr lang="en-US" altLang="ko-KR" dirty="0" smtClean="0">
                <a:solidFill>
                  <a:prstClr val="black"/>
                </a:solidFill>
              </a:rPr>
              <a:t>(composite view)</a:t>
            </a:r>
            <a:r>
              <a:rPr lang="ko-KR" altLang="en-US" dirty="0" smtClean="0">
                <a:solidFill>
                  <a:prstClr val="black"/>
                </a:solidFill>
              </a:rPr>
              <a:t>를 만들 수 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복합 </a:t>
            </a:r>
            <a:r>
              <a:rPr lang="ko-KR" altLang="en-US" dirty="0" err="1" smtClean="0">
                <a:solidFill>
                  <a:prstClr val="black"/>
                </a:solidFill>
              </a:rPr>
              <a:t>뷰</a:t>
            </a:r>
            <a:r>
              <a:rPr lang="ko-KR" altLang="en-US" dirty="0" smtClean="0">
                <a:solidFill>
                  <a:prstClr val="black"/>
                </a:solidFill>
              </a:rPr>
              <a:t> 안에 있는 것들은 </a:t>
            </a:r>
            <a:r>
              <a:rPr lang="ko-KR" altLang="en-US" b="1" dirty="0" smtClean="0">
                <a:solidFill>
                  <a:prstClr val="black"/>
                </a:solidFill>
              </a:rPr>
              <a:t>컨테이너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</a:t>
            </a:r>
            <a:r>
              <a:rPr lang="en-US" altLang="ko-KR" b="1" dirty="0" smtClean="0">
                <a:solidFill>
                  <a:prstClr val="black"/>
                </a:solidFill>
              </a:rPr>
              <a:t>(container view)</a:t>
            </a:r>
            <a:r>
              <a:rPr lang="ko-KR" altLang="en-US" b="1" dirty="0" smtClean="0">
                <a:solidFill>
                  <a:prstClr val="black"/>
                </a:solidFill>
              </a:rPr>
              <a:t>의 자식들</a:t>
            </a:r>
            <a:r>
              <a:rPr lang="ko-KR" altLang="en-US" dirty="0" smtClean="0">
                <a:solidFill>
                  <a:prstClr val="black"/>
                </a:solidFill>
              </a:rPr>
              <a:t>이다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</a:rPr>
              <a:t>컨테이너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뷰는</a:t>
            </a:r>
            <a:r>
              <a:rPr lang="ko-KR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ko-KR" b="1" dirty="0" err="1" smtClean="0">
                <a:solidFill>
                  <a:prstClr val="black"/>
                </a:solidFill>
              </a:rPr>
              <a:t>android.view.ViewGroup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</a:rPr>
              <a:t>클래스의 서브 클래스</a:t>
            </a:r>
            <a:r>
              <a:rPr lang="ko-KR" altLang="en-US" dirty="0" smtClean="0">
                <a:solidFill>
                  <a:prstClr val="black"/>
                </a:solidFill>
              </a:rPr>
              <a:t>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en-US" altLang="ko-KR" dirty="0" smtClean="0">
                <a:solidFill>
                  <a:srgbClr val="2F9D27"/>
                </a:solidFill>
              </a:rPr>
              <a:t>// </a:t>
            </a:r>
            <a:r>
              <a:rPr lang="en-US" altLang="ko-KR" dirty="0" err="1" smtClean="0">
                <a:solidFill>
                  <a:srgbClr val="2F9D27"/>
                </a:solidFill>
              </a:rPr>
              <a:t>ViewGroup</a:t>
            </a:r>
            <a:r>
              <a:rPr lang="en-US" altLang="ko-KR" dirty="0" smtClean="0">
                <a:solidFill>
                  <a:srgbClr val="2F9D27"/>
                </a:solidFill>
              </a:rPr>
              <a:t> </a:t>
            </a:r>
            <a:r>
              <a:rPr lang="ko-KR" altLang="en-US" dirty="0" smtClean="0">
                <a:solidFill>
                  <a:srgbClr val="2F9D27"/>
                </a:solidFill>
              </a:rPr>
              <a:t>자신은 </a:t>
            </a:r>
            <a:r>
              <a:rPr lang="en-US" altLang="ko-KR" dirty="0" err="1" smtClean="0">
                <a:solidFill>
                  <a:srgbClr val="2F9D27"/>
                </a:solidFill>
              </a:rPr>
              <a:t>android.view.View</a:t>
            </a:r>
            <a:r>
              <a:rPr lang="ko-KR" altLang="en-US" dirty="0" smtClean="0">
                <a:solidFill>
                  <a:srgbClr val="2F9D27"/>
                </a:solidFill>
              </a:rPr>
              <a:t>의 서브클래스다</a:t>
            </a:r>
            <a:r>
              <a:rPr lang="en-US" altLang="ko-KR" dirty="0" smtClean="0">
                <a:solidFill>
                  <a:srgbClr val="2F9D27"/>
                </a:solidFill>
              </a:rPr>
              <a:t>.</a:t>
            </a:r>
            <a:endParaRPr lang="ko-KR" altLang="en-US" dirty="0" smtClean="0">
              <a:solidFill>
                <a:prstClr val="black"/>
              </a:solidFill>
            </a:endParaRPr>
          </a:p>
          <a:p>
            <a:endParaRPr lang="ko-KR" alt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 사용자 인터페이스는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</a:t>
            </a:r>
            <a:r>
              <a:rPr lang="ko-KR" altLang="en-US" b="1" dirty="0" smtClean="0">
                <a:solidFill>
                  <a:prstClr val="black"/>
                </a:solidFill>
              </a:rPr>
              <a:t> 계층 구조의 형태로 생성된 </a:t>
            </a:r>
            <a:r>
              <a:rPr lang="ko-KR" altLang="en-US" b="1" dirty="0" err="1" smtClean="0">
                <a:solidFill>
                  <a:prstClr val="black"/>
                </a:solidFill>
              </a:rPr>
              <a:t>뷰들로</a:t>
            </a:r>
            <a:r>
              <a:rPr lang="ko-KR" altLang="en-US" b="1" dirty="0" smtClean="0">
                <a:solidFill>
                  <a:prstClr val="black"/>
                </a:solidFill>
              </a:rPr>
              <a:t> 구성</a:t>
            </a:r>
            <a:r>
              <a:rPr lang="ko-KR" altLang="en-US" dirty="0" smtClean="0">
                <a:solidFill>
                  <a:prstClr val="black"/>
                </a:solidFill>
              </a:rPr>
              <a:t>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SDK</a:t>
            </a:r>
            <a:r>
              <a:rPr lang="ko-KR" altLang="en-US" dirty="0" smtClean="0">
                <a:solidFill>
                  <a:prstClr val="black"/>
                </a:solidFill>
              </a:rPr>
              <a:t>에는 사용자 인터페이스를 만드는 데 사용될 수 있는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미리 생성된 </a:t>
            </a:r>
            <a:r>
              <a:rPr lang="ko-KR" altLang="en-US" dirty="0" err="1" smtClean="0">
                <a:solidFill>
                  <a:prstClr val="black"/>
                </a:solidFill>
              </a:rPr>
              <a:t>뷰들이</a:t>
            </a:r>
            <a:r>
              <a:rPr lang="ko-KR" altLang="en-US" dirty="0" smtClean="0">
                <a:solidFill>
                  <a:prstClr val="black"/>
                </a:solidFill>
              </a:rPr>
              <a:t> 많이 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en-US" altLang="ko-KR" dirty="0" smtClean="0">
                <a:solidFill>
                  <a:srgbClr val="2F9D27"/>
                </a:solidFill>
              </a:rPr>
              <a:t>// </a:t>
            </a:r>
            <a:r>
              <a:rPr lang="ko-KR" altLang="en-US" dirty="0" smtClean="0">
                <a:solidFill>
                  <a:srgbClr val="2F9D27"/>
                </a:solidFill>
              </a:rPr>
              <a:t>텍스트 필드나 버튼과 같은 기본적인 컴포넌트들</a:t>
            </a:r>
            <a:r>
              <a:rPr lang="en-US" altLang="ko-KR" dirty="0" smtClean="0">
                <a:solidFill>
                  <a:srgbClr val="2F9D27"/>
                </a:solidFill>
              </a:rPr>
              <a:t>, </a:t>
            </a:r>
            <a:r>
              <a:rPr lang="ko-KR" altLang="en-US" dirty="0" smtClean="0">
                <a:solidFill>
                  <a:srgbClr val="2F9D27"/>
                </a:solidFill>
              </a:rPr>
              <a:t>그리고 자식 </a:t>
            </a:r>
            <a:r>
              <a:rPr lang="ko-KR" altLang="en-US" dirty="0" err="1" smtClean="0">
                <a:solidFill>
                  <a:srgbClr val="2F9D27"/>
                </a:solidFill>
              </a:rPr>
              <a:t>뷰들의</a:t>
            </a:r>
            <a:r>
              <a:rPr lang="ko-KR" altLang="en-US" dirty="0" smtClean="0">
                <a:solidFill>
                  <a:srgbClr val="2F9D27"/>
                </a:solidFill>
              </a:rPr>
              <a:t> 위치를 제어하는 데 사용될 수 있는 다양한 종류의 레이아웃 매니저 등</a:t>
            </a:r>
            <a:endParaRPr lang="ko-KR" altLang="en-US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endParaRPr lang="ko-KR" alt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2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9985" y="-23930"/>
            <a:ext cx="5312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뷰의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개념과 기본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위젯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ko-KR" altLang="en-US" sz="28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5446" y="5295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l"/>
            </a:pPr>
            <a:r>
              <a:rPr lang="ko-KR" altLang="en-US" sz="2400" kern="0" dirty="0" err="1">
                <a:solidFill>
                  <a:srgbClr val="00B0F0"/>
                </a:solidFill>
                <a:latin typeface="맑은 고딕" pitchFamily="50" charset="-127"/>
              </a:rPr>
              <a:t>뷰와</a:t>
            </a:r>
            <a:r>
              <a:rPr lang="ko-KR" altLang="en-US" sz="2400" kern="0" dirty="0">
                <a:solidFill>
                  <a:srgbClr val="00B0F0"/>
                </a:solidFill>
                <a:latin typeface="맑은 고딕" pitchFamily="50" charset="-127"/>
              </a:rPr>
              <a:t> </a:t>
            </a:r>
            <a:r>
              <a:rPr lang="ko-KR" altLang="en-US" sz="2400" kern="0" dirty="0" err="1">
                <a:solidFill>
                  <a:srgbClr val="00B0F0"/>
                </a:solidFill>
                <a:latin typeface="맑은 고딕" pitchFamily="50" charset="-127"/>
              </a:rPr>
              <a:t>뷰</a:t>
            </a:r>
            <a:r>
              <a:rPr lang="ko-KR" altLang="en-US" sz="2400" kern="0" dirty="0">
                <a:solidFill>
                  <a:srgbClr val="00B0F0"/>
                </a:solidFill>
                <a:latin typeface="맑은 고딕" pitchFamily="50" charset="-127"/>
              </a:rPr>
              <a:t> </a:t>
            </a:r>
            <a:r>
              <a:rPr lang="ko-KR" altLang="en-US" sz="2400" kern="0" dirty="0" smtClean="0">
                <a:solidFill>
                  <a:srgbClr val="00B0F0"/>
                </a:solidFill>
                <a:latin typeface="맑은 고딕" pitchFamily="50" charset="-127"/>
              </a:rPr>
              <a:t>상속의 이해와 기본 </a:t>
            </a:r>
            <a:r>
              <a:rPr lang="ko-KR" altLang="en-US" sz="2400" kern="0" dirty="0" err="1" smtClean="0">
                <a:solidFill>
                  <a:srgbClr val="00B0F0"/>
                </a:solidFill>
                <a:latin typeface="맑은 고딕" pitchFamily="50" charset="-127"/>
              </a:rPr>
              <a:t>위젯의</a:t>
            </a:r>
            <a:r>
              <a:rPr lang="ko-KR" altLang="en-US" sz="2400" kern="0" dirty="0" smtClean="0">
                <a:solidFill>
                  <a:srgbClr val="00B0F0"/>
                </a:solidFill>
                <a:latin typeface="맑은 고딕" pitchFamily="50" charset="-127"/>
              </a:rPr>
              <a:t> 활용</a:t>
            </a:r>
            <a:endParaRPr lang="en-US" altLang="ko-KR" sz="2400" kern="0" dirty="0">
              <a:solidFill>
                <a:srgbClr val="00B0F0"/>
              </a:solidFill>
              <a:latin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943" y="1205429"/>
            <a:ext cx="97697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err="1" smtClean="0">
                <a:latin typeface="맑은 고딕" panose="020B0503020000020004" pitchFamily="50" charset="-127"/>
              </a:rPr>
              <a:t>뷰의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개념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사용자 인터페이스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(UI)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로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안드로이드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기기상에 화면으로 보여지는 부분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90891" y="3111145"/>
            <a:ext cx="8683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그룹은 </a:t>
            </a:r>
            <a:r>
              <a:rPr lang="ko-KR" altLang="en-US" b="1" kern="0" dirty="0" err="1">
                <a:latin typeface="굴림" panose="020B0600000101010101" pitchFamily="50" charset="-127"/>
                <a:ea typeface="굴림" panose="020B0600000101010101" pitchFamily="50" charset="-127"/>
              </a:rPr>
              <a:t>뷰들을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 담을 수 있는 그릇 같은 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것</a:t>
            </a:r>
            <a:endParaRPr lang="en-US" altLang="ko-KR" b="1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액티비티가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이 모든 것들을 담는 것이라면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그룹은 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일부분의 </a:t>
            </a:r>
            <a:r>
              <a:rPr lang="ko-KR" altLang="en-US" b="1" kern="0" dirty="0" err="1">
                <a:latin typeface="굴림" panose="020B0600000101010101" pitchFamily="50" charset="-127"/>
                <a:ea typeface="굴림" panose="020B0600000101010101" pitchFamily="50" charset="-127"/>
              </a:rPr>
              <a:t>뷰들을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 담는 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endParaRPr lang="en-US" altLang="ko-KR" b="1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그룹</a:t>
            </a:r>
            <a:r>
              <a:rPr lang="en-US" altLang="ko-KR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(View </a:t>
            </a:r>
            <a:r>
              <a:rPr lang="en-US" altLang="ko-KR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Geoup</a:t>
            </a:r>
            <a:r>
              <a:rPr lang="en-US" altLang="ko-KR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레이아웃</a:t>
            </a:r>
            <a:r>
              <a:rPr lang="en-US" altLang="ko-KR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(Layout)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이라고 함</a:t>
            </a:r>
            <a:endParaRPr lang="en-US" altLang="ko-KR" b="1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>
                <a:latin typeface="굴림" panose="020B0600000101010101" pitchFamily="50" charset="-127"/>
                <a:ea typeface="굴림" panose="020B0600000101010101" pitchFamily="50" charset="-127"/>
              </a:rPr>
              <a:t>뷰그룹은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또다른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뷰그룹을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담을 수 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있음</a:t>
            </a:r>
            <a:endParaRPr lang="en-US" altLang="ko-KR" b="1" kern="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뷰그룹안에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뷰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그룹처럼 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이중 삼중으로 </a:t>
            </a:r>
            <a:r>
              <a:rPr lang="ko-KR" altLang="en-US" b="1" kern="0" dirty="0" err="1">
                <a:latin typeface="굴림" panose="020B0600000101010101" pitchFamily="50" charset="-127"/>
                <a:ea typeface="굴림" panose="020B0600000101010101" pitchFamily="50" charset="-127"/>
              </a:rPr>
              <a:t>뷰</a:t>
            </a:r>
            <a:r>
              <a:rPr lang="ko-KR" altLang="en-US" b="1" kern="0" dirty="0">
                <a:latin typeface="굴림" panose="020B0600000101010101" pitchFamily="50" charset="-127"/>
                <a:ea typeface="굴림" panose="020B0600000101010101" pitchFamily="50" charset="-127"/>
              </a:rPr>
              <a:t> 그룹을 포함할 수 </a:t>
            </a:r>
            <a:r>
              <a:rPr lang="ko-KR" altLang="en-US" b="1" kern="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있음</a:t>
            </a:r>
            <a:endParaRPr lang="ko-KR" altLang="en-US" b="1" kern="0" dirty="0">
              <a:latin typeface="굴림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943" y="2613804"/>
            <a:ext cx="677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err="1" smtClean="0"/>
              <a:t>뷰와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뷰그룹</a:t>
            </a:r>
            <a:r>
              <a:rPr lang="en-US" altLang="ko-KR" sz="2000" b="1" dirty="0" smtClean="0"/>
              <a:t>(View Group)</a:t>
            </a:r>
            <a:endParaRPr lang="ko-KR" altLang="en-US" sz="20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9"/>
          <a:stretch/>
        </p:blipFill>
        <p:spPr>
          <a:xfrm>
            <a:off x="10161917" y="0"/>
            <a:ext cx="1964125" cy="3036654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825" r="13578" b="5705"/>
          <a:stretch/>
        </p:blipFill>
        <p:spPr bwMode="auto">
          <a:xfrm>
            <a:off x="10271362" y="3167278"/>
            <a:ext cx="1920638" cy="356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2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2791" y="-81143"/>
            <a:ext cx="11360149" cy="57205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뷰의</a:t>
            </a:r>
            <a:r>
              <a:rPr lang="ko-KR" altLang="en-US" sz="2800" dirty="0" smtClean="0"/>
              <a:t> 개요 </a:t>
            </a:r>
            <a:endParaRPr lang="en-US" altLang="ko-KR" sz="2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939236" y="621903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뷰그룹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94365" y="1122225"/>
            <a:ext cx="11366500" cy="4313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itchFamily="2" charset="2"/>
              <a:buChar char="§"/>
              <a:defRPr sz="22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354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Button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의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XML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속성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19" y="1654440"/>
            <a:ext cx="5803738" cy="36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38258" y="1"/>
            <a:ext cx="9438402" cy="79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클래스 상속 관계 찾기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hlinkClick r:id="rId2"/>
              </a:rPr>
              <a:t>http://developer.android.com/reference/packages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에서 자세히 확인할 수 있음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5" y="879546"/>
            <a:ext cx="8745129" cy="61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495" y="29342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prstClr val="black"/>
                </a:solidFill>
              </a:rPr>
              <a:t> View </a:t>
            </a:r>
            <a:r>
              <a:rPr lang="ko-KR" altLang="en-US" sz="2400" dirty="0" smtClean="0">
                <a:solidFill>
                  <a:prstClr val="black"/>
                </a:solidFill>
              </a:rPr>
              <a:t>클래스의 </a:t>
            </a:r>
            <a:r>
              <a:rPr lang="en-US" altLang="ko-KR" sz="2400" dirty="0" smtClean="0">
                <a:solidFill>
                  <a:prstClr val="black"/>
                </a:solidFill>
              </a:rPr>
              <a:t>XML </a:t>
            </a:r>
            <a:r>
              <a:rPr lang="ko-KR" altLang="en-US" sz="2400" dirty="0" smtClean="0">
                <a:solidFill>
                  <a:prstClr val="black"/>
                </a:solidFill>
              </a:rPr>
              <a:t>속성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1519" y="675673"/>
            <a:ext cx="9111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6425" lvl="1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l"/>
            </a:pPr>
            <a:r>
              <a:rPr lang="en-US" altLang="ko-KR" b="1" kern="0" dirty="0">
                <a:solidFill>
                  <a:srgbClr val="000000"/>
                </a:solidFill>
              </a:rPr>
              <a:t>View </a:t>
            </a:r>
            <a:r>
              <a:rPr lang="ko-KR" altLang="en-US" b="1" kern="0" dirty="0">
                <a:solidFill>
                  <a:srgbClr val="000000"/>
                </a:solidFill>
              </a:rPr>
              <a:t>클래스로부터 상속받은 </a:t>
            </a:r>
            <a:r>
              <a:rPr lang="en-US" altLang="ko-KR" b="1" kern="0" dirty="0">
                <a:solidFill>
                  <a:srgbClr val="000000"/>
                </a:solidFill>
              </a:rPr>
              <a:t>Button</a:t>
            </a:r>
            <a:r>
              <a:rPr lang="ko-KR" altLang="en-US" b="1" kern="0" dirty="0">
                <a:solidFill>
                  <a:srgbClr val="000000"/>
                </a:solidFill>
              </a:rPr>
              <a:t>의</a:t>
            </a:r>
            <a:r>
              <a:rPr lang="en-US" altLang="ko-KR" b="1" kern="0" dirty="0">
                <a:solidFill>
                  <a:srgbClr val="000000"/>
                </a:solidFill>
              </a:rPr>
              <a:t> XML </a:t>
            </a:r>
            <a:r>
              <a:rPr lang="ko-KR" altLang="en-US" b="1" kern="0" dirty="0">
                <a:solidFill>
                  <a:srgbClr val="000000"/>
                </a:solidFill>
              </a:rPr>
              <a:t>속성</a:t>
            </a:r>
            <a:endParaRPr lang="en-US" altLang="ko-KR" b="1" kern="0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3" y="1045005"/>
            <a:ext cx="11495106" cy="33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772974" y="814042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smtClean="0">
                <a:solidFill>
                  <a:prstClr val="black"/>
                </a:solidFill>
              </a:rPr>
              <a:t>id </a:t>
            </a:r>
            <a:r>
              <a:rPr lang="ko-KR" altLang="en-US" sz="2400" b="1" kern="0" smtClean="0">
                <a:solidFill>
                  <a:prstClr val="black"/>
                </a:solidFill>
              </a:rPr>
              <a:t>속성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smtClean="0">
                <a:solidFill>
                  <a:prstClr val="black"/>
                </a:solidFill>
              </a:rPr>
              <a:t>id </a:t>
            </a:r>
            <a:r>
              <a:rPr lang="ko-KR" altLang="en-US" b="1" kern="0" smtClean="0">
                <a:solidFill>
                  <a:prstClr val="black"/>
                </a:solidFill>
              </a:rPr>
              <a:t>속성은 모든 위젯의 아이디를 나타냄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smtClean="0">
                <a:solidFill>
                  <a:prstClr val="black"/>
                </a:solidFill>
              </a:rPr>
              <a:t>Java </a:t>
            </a:r>
            <a:r>
              <a:rPr lang="ko-KR" altLang="en-US" b="1" kern="0" smtClean="0">
                <a:solidFill>
                  <a:prstClr val="black"/>
                </a:solidFill>
              </a:rPr>
              <a:t>코드에서 위젯에 접근할 때 </a:t>
            </a:r>
            <a:r>
              <a:rPr lang="en-US" altLang="ko-KR" b="1" kern="0" smtClean="0">
                <a:solidFill>
                  <a:prstClr val="black"/>
                </a:solidFill>
              </a:rPr>
              <a:t>id </a:t>
            </a:r>
            <a:r>
              <a:rPr lang="ko-KR" altLang="en-US" b="1" kern="0" smtClean="0">
                <a:solidFill>
                  <a:prstClr val="black"/>
                </a:solidFill>
              </a:rPr>
              <a:t>속성에 지정한 아이디를 사용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smtClean="0">
                <a:solidFill>
                  <a:prstClr val="black"/>
                </a:solidFill>
              </a:rPr>
              <a:t>id </a:t>
            </a:r>
            <a:r>
              <a:rPr lang="ko-KR" altLang="en-US" b="1" kern="0" smtClean="0">
                <a:solidFill>
                  <a:prstClr val="black"/>
                </a:solidFill>
              </a:rPr>
              <a:t>속성은 위젯에 아이디를 새로 부여하는 개념이므로 “</a:t>
            </a:r>
            <a:r>
              <a:rPr lang="en-US" altLang="ko-KR" b="1" kern="0" smtClean="0">
                <a:solidFill>
                  <a:prstClr val="black"/>
                </a:solidFill>
              </a:rPr>
              <a:t>@+id/” </a:t>
            </a:r>
            <a:r>
              <a:rPr lang="ko-KR" altLang="en-US" b="1" kern="0" smtClean="0">
                <a:solidFill>
                  <a:prstClr val="black"/>
                </a:solidFill>
              </a:rPr>
              <a:t>형식으로 지정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smtClean="0">
                <a:solidFill>
                  <a:prstClr val="black"/>
                </a:solidFill>
              </a:rPr>
              <a:t>/ </a:t>
            </a:r>
            <a:r>
              <a:rPr lang="ko-KR" altLang="en-US" b="1" kern="0" smtClean="0">
                <a:solidFill>
                  <a:prstClr val="black"/>
                </a:solidFill>
              </a:rPr>
              <a:t>다음에는 새로 지정할 </a:t>
            </a:r>
            <a:r>
              <a:rPr lang="en-US" altLang="ko-KR" b="1" kern="0" smtClean="0">
                <a:solidFill>
                  <a:prstClr val="black"/>
                </a:solidFill>
              </a:rPr>
              <a:t>id</a:t>
            </a:r>
            <a:r>
              <a:rPr lang="ko-KR" altLang="en-US" b="1" kern="0" smtClean="0">
                <a:solidFill>
                  <a:prstClr val="black"/>
                </a:solidFill>
              </a:rPr>
              <a:t>를 적음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539750" lvl="2" indent="0" latinLnBrk="0">
              <a:buFontTx/>
              <a:buNone/>
            </a:pPr>
            <a:r>
              <a:rPr lang="ko-KR" altLang="ko-KR" b="1" kern="0" smtClean="0">
                <a:solidFill>
                  <a:prstClr val="black"/>
                </a:solidFill>
              </a:rPr>
              <a:t>→</a:t>
            </a:r>
            <a:r>
              <a:rPr lang="en-US" altLang="ko-KR" b="1" kern="0" smtClean="0">
                <a:solidFill>
                  <a:prstClr val="black"/>
                </a:solidFill>
              </a:rPr>
              <a:t> android:id=“@+id/btn1”</a:t>
            </a:r>
            <a:r>
              <a:rPr lang="ko-KR" altLang="en-US" b="1" kern="0" smtClean="0">
                <a:solidFill>
                  <a:prstClr val="black"/>
                </a:solidFill>
              </a:rPr>
              <a:t>의 의미는 버튼 위젯의 아이디를 </a:t>
            </a:r>
            <a:r>
              <a:rPr lang="en-US" altLang="ko-KR" b="1" kern="0" smtClean="0">
                <a:solidFill>
                  <a:prstClr val="black"/>
                </a:solidFill>
              </a:rPr>
              <a:t>btn1</a:t>
            </a:r>
            <a:r>
              <a:rPr lang="ko-KR" altLang="en-US" b="1" kern="0" smtClean="0">
                <a:solidFill>
                  <a:prstClr val="black"/>
                </a:solidFill>
              </a:rPr>
              <a:t>로 부여한 것</a:t>
            </a:r>
            <a:endParaRPr lang="en-US" altLang="ko-KR" b="1" kern="0" smtClean="0">
              <a:solidFill>
                <a:prstClr val="black"/>
              </a:solidFill>
            </a:endParaRPr>
          </a:p>
          <a:p>
            <a:pPr marL="539750" lvl="2" indent="0" latinLnBrk="0">
              <a:buFontTx/>
              <a:buNone/>
            </a:pPr>
            <a:endParaRPr lang="en-US" altLang="ko-KR" b="1" kern="0" smtClean="0">
              <a:solidFill>
                <a:prstClr val="black"/>
              </a:solidFill>
            </a:endParaRPr>
          </a:p>
          <a:p>
            <a:pPr marL="263525" lvl="1" indent="0" latinLnBrk="0">
              <a:buFontTx/>
              <a:buNone/>
            </a:pPr>
            <a:endParaRPr lang="en-US" altLang="ko-KR" b="1" kern="0" smtClean="0">
              <a:solidFill>
                <a:prstClr val="black"/>
              </a:solidFill>
            </a:endParaRPr>
          </a:p>
          <a:p>
            <a:pPr marL="539750" lvl="2" indent="0" latinLnBrk="0">
              <a:buFontTx/>
              <a:buNone/>
            </a:pPr>
            <a:endParaRPr lang="en-US" altLang="ko-KR" b="1" kern="0" smtClean="0">
              <a:solidFill>
                <a:prstClr val="black"/>
              </a:solidFill>
            </a:endParaRPr>
          </a:p>
          <a:p>
            <a:pPr marL="539750" lvl="2" indent="0" latinLnBrk="0">
              <a:buFontTx/>
              <a:buNone/>
            </a:pPr>
            <a:endParaRPr lang="en-US" altLang="ko-KR" b="1" kern="0" dirty="0" smtClean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90" y="3340612"/>
            <a:ext cx="8180952" cy="638095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 bwMode="auto">
          <a:xfrm flipH="1">
            <a:off x="5432722" y="3978707"/>
            <a:ext cx="13644" cy="498261"/>
          </a:xfrm>
          <a:prstGeom prst="straightConnector1">
            <a:avLst/>
          </a:prstGeom>
          <a:solidFill>
            <a:srgbClr val="FEA50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90" y="4476968"/>
            <a:ext cx="8200000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5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8" y="678495"/>
            <a:ext cx="9937632" cy="6144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2694" y="155275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뷰와</a:t>
            </a:r>
            <a:r>
              <a:rPr lang="ko-KR" altLang="en-US" sz="2800" dirty="0" smtClean="0"/>
              <a:t> 레이아웃 설계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779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3966" y="149466"/>
            <a:ext cx="5096774" cy="394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레이아웃</a:t>
            </a:r>
            <a:endParaRPr lang="ko-KR" altLang="en-US" sz="28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43309" y="7300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뷰들을</a:t>
            </a:r>
            <a:r>
              <a:rPr lang="ko-KR" altLang="en-US" dirty="0" smtClean="0"/>
              <a:t> 화면에 배치하는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9" y="1397479"/>
            <a:ext cx="9894867" cy="55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671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레이아웃의 종류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653" y="1554522"/>
            <a:ext cx="12634852" cy="394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19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545" y="94566"/>
            <a:ext cx="516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 smtClean="0">
                <a:effectLst/>
              </a:rPr>
              <a:t> </a:t>
            </a:r>
            <a:r>
              <a:rPr lang="ko-KR" altLang="en-US" sz="2800" b="1" dirty="0" err="1" smtClean="0">
                <a:effectLst/>
              </a:rPr>
              <a:t>안드로이드</a:t>
            </a:r>
            <a:r>
              <a:rPr lang="ko-KR" altLang="en-US" sz="2800" b="1" dirty="0" smtClean="0">
                <a:effectLst/>
              </a:rPr>
              <a:t> 레이아웃 매니저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416944" y="862056"/>
            <a:ext cx="112143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effectLst/>
              </a:rPr>
              <a:t> </a:t>
            </a:r>
            <a:r>
              <a:rPr lang="ko-KR" altLang="en-US" dirty="0" err="1" smtClean="0">
                <a:effectLst/>
              </a:rPr>
              <a:t>안드로이드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SDK</a:t>
            </a:r>
            <a:r>
              <a:rPr lang="ko-KR" altLang="en-US" dirty="0" smtClean="0">
                <a:effectLst/>
              </a:rPr>
              <a:t>에서는 레이아웃</a:t>
            </a:r>
            <a:r>
              <a:rPr lang="en-US" altLang="ko-KR" dirty="0" smtClean="0">
                <a:effectLst/>
              </a:rPr>
              <a:t>(layout)</a:t>
            </a:r>
            <a:r>
              <a:rPr lang="ko-KR" altLang="en-US" dirty="0" smtClean="0">
                <a:effectLst/>
              </a:rPr>
              <a:t>이라고 하는 </a:t>
            </a:r>
            <a:r>
              <a:rPr lang="ko-KR" altLang="en-US" dirty="0" err="1" smtClean="0">
                <a:effectLst/>
              </a:rPr>
              <a:t>뷰들도</a:t>
            </a:r>
            <a:r>
              <a:rPr lang="ko-KR" altLang="en-US" dirty="0" smtClean="0">
                <a:effectLst/>
              </a:rPr>
              <a:t> 제공한다</a:t>
            </a:r>
            <a:r>
              <a:rPr lang="en-US" altLang="ko-KR" dirty="0" smtClean="0">
                <a:effectLst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effectLst/>
              </a:rPr>
              <a:t>레이아웃은 컨테이너 </a:t>
            </a:r>
            <a:r>
              <a:rPr lang="ko-KR" altLang="en-US" dirty="0" err="1" smtClean="0">
                <a:effectLst/>
              </a:rPr>
              <a:t>뷰이므로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err="1" smtClean="0">
                <a:effectLst/>
              </a:rPr>
              <a:t>ViewGroup</a:t>
            </a:r>
            <a:r>
              <a:rPr lang="ko-KR" altLang="en-US" dirty="0" smtClean="0">
                <a:effectLst/>
              </a:rPr>
              <a:t>의 서브 클래스이며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자식 </a:t>
            </a:r>
            <a:r>
              <a:rPr lang="ko-KR" altLang="en-US" dirty="0" err="1" smtClean="0">
                <a:effectLst/>
              </a:rPr>
              <a:t>뷰들은</a:t>
            </a:r>
            <a:r>
              <a:rPr lang="ko-KR" altLang="en-US" dirty="0" smtClean="0">
                <a:effectLst/>
              </a:rPr>
              <a:t> 화면에 위치시키는 방법을 제어하는 목적으로 설계되었다</a:t>
            </a:r>
            <a:r>
              <a:rPr lang="en-US" altLang="ko-KR" dirty="0" smtClean="0">
                <a:effectLst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effectLst/>
              </a:rPr>
              <a:t>안드로이드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SDK</a:t>
            </a:r>
            <a:r>
              <a:rPr lang="ko-KR" altLang="en-US" dirty="0" smtClean="0">
                <a:effectLst/>
              </a:rPr>
              <a:t>에는 아래의 레이아웃 </a:t>
            </a:r>
            <a:r>
              <a:rPr lang="ko-KR" altLang="en-US" dirty="0" err="1" smtClean="0">
                <a:effectLst/>
              </a:rPr>
              <a:t>뷰들이</a:t>
            </a:r>
            <a:r>
              <a:rPr lang="ko-KR" altLang="en-US" dirty="0" smtClean="0">
                <a:effectLst/>
              </a:rPr>
              <a:t> 포함되어 있으며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이것들은 </a:t>
            </a:r>
            <a:r>
              <a:rPr lang="ko-KR" altLang="en-US" dirty="0" err="1" smtClean="0">
                <a:effectLst/>
              </a:rPr>
              <a:t>안드로이드</a:t>
            </a:r>
            <a:r>
              <a:rPr lang="ko-KR" altLang="en-US" dirty="0" smtClean="0">
                <a:effectLst/>
              </a:rPr>
              <a:t> 사용자 인터페이스 디자인 내부에서 사용될 수 있다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endParaRPr lang="en-US" altLang="ko-KR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smtClean="0">
                <a:effectLst/>
              </a:rPr>
              <a:t> </a:t>
            </a:r>
            <a:r>
              <a:rPr lang="en-US" altLang="ko-KR" b="1" dirty="0" err="1" smtClean="0">
                <a:effectLst/>
              </a:rPr>
              <a:t>LinearLayout</a:t>
            </a:r>
            <a:r>
              <a:rPr lang="en-US" altLang="ko-KR" b="1" dirty="0" smtClean="0">
                <a:effectLst/>
              </a:rPr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  <a:r>
              <a:rPr lang="en-US" altLang="ko-KR" dirty="0" smtClean="0">
                <a:effectLst/>
              </a:rPr>
              <a:t>- </a:t>
            </a:r>
            <a:r>
              <a:rPr lang="ko-KR" altLang="en-US" dirty="0" smtClean="0">
                <a:effectLst/>
              </a:rPr>
              <a:t>선택된 방향</a:t>
            </a:r>
            <a:r>
              <a:rPr lang="en-US" altLang="ko-KR" dirty="0" smtClean="0">
                <a:effectLst/>
              </a:rPr>
              <a:t>(</a:t>
            </a:r>
            <a:r>
              <a:rPr lang="ko-KR" altLang="en-US" dirty="0" smtClean="0">
                <a:effectLst/>
              </a:rPr>
              <a:t>수직 또는 수평</a:t>
            </a:r>
            <a:r>
              <a:rPr lang="en-US" altLang="ko-KR" dirty="0" smtClean="0">
                <a:effectLst/>
              </a:rPr>
              <a:t>)</a:t>
            </a:r>
            <a:r>
              <a:rPr lang="ko-KR" altLang="en-US" dirty="0" smtClean="0">
                <a:effectLst/>
              </a:rPr>
              <a:t>에 따라 </a:t>
            </a:r>
            <a:r>
              <a:rPr lang="ko-KR" altLang="en-US" b="1" dirty="0" smtClean="0">
                <a:effectLst/>
              </a:rPr>
              <a:t>하나의 행이나 열에 자식 </a:t>
            </a:r>
            <a:r>
              <a:rPr lang="ko-KR" altLang="en-US" b="1" dirty="0" err="1" smtClean="0">
                <a:effectLst/>
              </a:rPr>
              <a:t>뷰를</a:t>
            </a:r>
            <a:r>
              <a:rPr lang="ko-KR" altLang="en-US" b="1" dirty="0" smtClean="0">
                <a:effectLst/>
              </a:rPr>
              <a:t> 배치</a:t>
            </a:r>
            <a:r>
              <a:rPr lang="ko-KR" altLang="en-US" dirty="0" smtClean="0">
                <a:effectLst/>
              </a:rPr>
              <a:t>한다</a:t>
            </a:r>
            <a:r>
              <a:rPr lang="en-US" altLang="ko-KR" dirty="0" smtClean="0">
                <a:effectLst/>
              </a:rPr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>
                <a:effectLst/>
              </a:rPr>
              <a:t>각 자식 </a:t>
            </a:r>
            <a:r>
              <a:rPr lang="ko-KR" altLang="en-US" dirty="0" err="1" smtClean="0">
                <a:effectLst/>
              </a:rPr>
              <a:t>뷰에는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b="1" dirty="0" smtClean="0">
                <a:effectLst/>
              </a:rPr>
              <a:t>가중치</a:t>
            </a:r>
            <a:r>
              <a:rPr lang="en-US" altLang="ko-KR" dirty="0" smtClean="0">
                <a:effectLst/>
              </a:rPr>
              <a:t>(weight value)</a:t>
            </a:r>
            <a:r>
              <a:rPr lang="ko-KR" altLang="en-US" dirty="0" smtClean="0">
                <a:effectLst/>
              </a:rPr>
              <a:t>를 설정할 수 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이것은 해당 자식 </a:t>
            </a:r>
            <a:r>
              <a:rPr lang="ko-KR" altLang="en-US" dirty="0" err="1" smtClean="0">
                <a:effectLst/>
              </a:rPr>
              <a:t>뷰가</a:t>
            </a:r>
            <a:r>
              <a:rPr lang="ko-KR" altLang="en-US" dirty="0" smtClean="0">
                <a:effectLst/>
              </a:rPr>
              <a:t> 다른 자식 </a:t>
            </a:r>
            <a:r>
              <a:rPr lang="ko-KR" altLang="en-US" dirty="0" err="1" smtClean="0">
                <a:effectLst/>
              </a:rPr>
              <a:t>뷰에</a:t>
            </a:r>
            <a:r>
              <a:rPr lang="ko-KR" altLang="en-US" dirty="0" smtClean="0">
                <a:effectLst/>
              </a:rPr>
              <a:t> 비해 </a:t>
            </a:r>
            <a:r>
              <a:rPr lang="ko-KR" altLang="en-US" b="1" dirty="0" smtClean="0">
                <a:effectLst/>
              </a:rPr>
              <a:t>얼  </a:t>
            </a:r>
            <a:endParaRPr lang="en-US" altLang="ko-KR" b="1" dirty="0" smtClean="0">
              <a:effectLst/>
            </a:endParaRP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>
                <a:effectLst/>
              </a:rPr>
              <a:t>마나 많은 레이아웃 공간을 차지할 것인지</a:t>
            </a:r>
            <a:r>
              <a:rPr lang="ko-KR" altLang="en-US" dirty="0" smtClean="0">
                <a:effectLst/>
              </a:rPr>
              <a:t>를 결정하는 값이다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endParaRPr lang="en-US" altLang="ko-KR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effectLst/>
              </a:rPr>
              <a:t>TableLayout</a:t>
            </a:r>
            <a:r>
              <a:rPr lang="en-US" altLang="ko-KR" b="1" dirty="0" smtClean="0">
                <a:effectLst/>
              </a:rPr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  <a:r>
              <a:rPr lang="en-US" altLang="ko-KR" dirty="0" smtClean="0">
                <a:effectLst/>
              </a:rPr>
              <a:t>- </a:t>
            </a:r>
            <a:r>
              <a:rPr lang="ko-KR" altLang="en-US" dirty="0" smtClean="0">
                <a:effectLst/>
              </a:rPr>
              <a:t>자식 </a:t>
            </a:r>
            <a:r>
              <a:rPr lang="ko-KR" altLang="en-US" dirty="0" err="1" smtClean="0">
                <a:effectLst/>
              </a:rPr>
              <a:t>뷰들을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b="1" dirty="0" smtClean="0">
                <a:effectLst/>
              </a:rPr>
              <a:t>격자 형태의 행과 열로 배치</a:t>
            </a:r>
            <a:r>
              <a:rPr lang="ko-KR" altLang="en-US" dirty="0" smtClean="0">
                <a:effectLst/>
              </a:rPr>
              <a:t>한다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하나의 테이블에 있는 </a:t>
            </a:r>
            <a:r>
              <a:rPr lang="ko-KR" altLang="en-US" b="1" dirty="0" smtClean="0">
                <a:effectLst/>
              </a:rPr>
              <a:t>각 행은 </a:t>
            </a:r>
            <a:r>
              <a:rPr lang="en-US" altLang="ko-KR" b="1" dirty="0" err="1" smtClean="0">
                <a:effectLst/>
              </a:rPr>
              <a:t>TableRow</a:t>
            </a:r>
            <a:r>
              <a:rPr lang="en-US" altLang="ko-KR" b="1" dirty="0" smtClean="0">
                <a:effectLst/>
              </a:rPr>
              <a:t> </a:t>
            </a:r>
            <a:r>
              <a:rPr lang="ko-KR" altLang="en-US" b="1" dirty="0" smtClean="0">
                <a:effectLst/>
              </a:rPr>
              <a:t>객체</a:t>
            </a:r>
            <a:r>
              <a:rPr lang="ko-KR" altLang="en-US" dirty="0" smtClean="0">
                <a:effectLst/>
              </a:rPr>
              <a:t>로 나타내며</a:t>
            </a:r>
            <a:r>
              <a:rPr lang="en-US" altLang="ko-KR" dirty="0" smtClean="0">
                <a:effectLst/>
              </a:rPr>
              <a:t>,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>
                <a:effectLst/>
              </a:rPr>
              <a:t>각 셀의 </a:t>
            </a:r>
            <a:r>
              <a:rPr lang="ko-KR" altLang="en-US" b="1" dirty="0" err="1" smtClean="0">
                <a:effectLst/>
              </a:rPr>
              <a:t>뷰</a:t>
            </a:r>
            <a:r>
              <a:rPr lang="ko-KR" altLang="en-US" b="1" dirty="0" smtClean="0">
                <a:effectLst/>
              </a:rPr>
              <a:t> 객체를 포함</a:t>
            </a:r>
            <a:r>
              <a:rPr lang="ko-KR" altLang="en-US" dirty="0" smtClean="0">
                <a:effectLst/>
              </a:rPr>
              <a:t>한다</a:t>
            </a:r>
            <a:r>
              <a:rPr lang="en-US" altLang="ko-KR" dirty="0" smtClean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806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7932" y="724425"/>
            <a:ext cx="114098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sz="1600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FrameLayout </a:t>
            </a:r>
            <a:endParaRPr lang="en-US" altLang="ko-KR" sz="1600" b="1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일반적으로 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하나의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뷰를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보여주기 위해 화면의 영역을 할당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하는 것이 FrameLayout의 목적이다. </a:t>
            </a:r>
            <a:endParaRPr lang="en-US" altLang="ko-KR" sz="1600" dirty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여러 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개의 자식 </a:t>
            </a:r>
            <a:r>
              <a:rPr lang="ko-KR" altLang="ko-KR" sz="1600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뷰들이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추가될 때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는 기본적으로 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레이아웃 영역의 왼쪽 위 모서리를 기준으로 다른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위에 겹쳐서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나타난다</a:t>
            </a:r>
            <a:r>
              <a:rPr lang="ko-KR" altLang="ko-KR" sz="1600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ko-KR" sz="1600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따라서 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각 자식 </a:t>
            </a:r>
            <a:r>
              <a:rPr lang="ko-KR" altLang="ko-KR" sz="1600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뷰들의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위치를 달리하고자 할 때는 각 자식 </a:t>
            </a:r>
            <a:r>
              <a:rPr lang="ko-KR" altLang="ko-KR" sz="1600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뷰에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그래비티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(gravity) 값을 설정하면 된다. </a:t>
            </a:r>
            <a:endParaRPr lang="en-US" altLang="ko-KR" sz="1600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예를 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들어, 어떤 자식 </a:t>
            </a:r>
            <a:r>
              <a:rPr lang="ko-KR" altLang="ko-KR" sz="1600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뷰에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center_vertical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그래비티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값을 설정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하면 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그 자식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뷰는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FrameLayout </a:t>
            </a:r>
            <a:r>
              <a:rPr lang="ko-KR" altLang="ko-KR" sz="1600" b="1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sz="1600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영역의 수직 방향 중앙</a:t>
            </a:r>
            <a:r>
              <a:rPr lang="ko-KR" altLang="ko-KR" sz="1600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에 위치하게 된다.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7932" y="2786528"/>
            <a:ext cx="115478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solidFill>
                <a:srgbClr val="10101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RelativeLayout </a:t>
            </a:r>
            <a:endParaRPr lang="en-US" altLang="ko-KR" b="1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ko-KR" altLang="ko-KR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가장 강력하고 유연한 레이아웃 </a:t>
            </a:r>
            <a:r>
              <a:rPr lang="ko-KR" altLang="ko-KR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매니저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이다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ko-KR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이 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레이아웃은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뷰가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다른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뷰와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자신을 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포함하는</a:t>
            </a:r>
            <a:r>
              <a:rPr lang="en-US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레이아웃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모두에 관련해서 자신에 </a:t>
            </a:r>
            <a:r>
              <a:rPr lang="ko-KR" altLang="ko-KR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지정된 마진(margin) 등에 따라 상대적으로 배치될 수 있게 해준다</a:t>
            </a:r>
            <a:r>
              <a:rPr lang="ko-KR" altLang="ko-KR" b="1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ko-KR" b="1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예를 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들어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A는 자신을 포함하는 RelativeLayout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뷰의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수직과 수평 중앙에 위치하게 구성할 수 있다. </a:t>
            </a:r>
            <a:endParaRPr lang="en-US" altLang="ko-KR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반면에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B도 레이아웃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내부에 수평적으로 중앙에 있지만,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A의 맨 위보다 30픽셀 높게 위치시킬 수 있다. 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A의 위치와 관련해서 상대적으로 자식 </a:t>
            </a:r>
            <a:r>
              <a:rPr lang="ko-KR" altLang="ko-KR" dirty="0" err="1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뷰</a:t>
            </a: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B의 수직적인 위치를 설정할 수 있기 때문이다</a:t>
            </a:r>
            <a:r>
              <a:rPr lang="ko-KR" altLang="ko-KR" dirty="0" smtClean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ko-KR" dirty="0" smtClean="0">
              <a:solidFill>
                <a:srgbClr val="6666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ko-KR" altLang="ko-KR" b="1" dirty="0">
                <a:solidFill>
                  <a:srgbClr val="6666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다양한 화면 크기와 방향에서 동작해야 하는 사용자 인터페이스를 디자인할 때 RelativeLayout 매니저가 사용될 수 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4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887" y="523220"/>
            <a:ext cx="661396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prstClr val="black"/>
                </a:solidFill>
              </a:rPr>
              <a:t>공통속성</a:t>
            </a:r>
            <a:r>
              <a:rPr lang="ko-KR" altLang="en-US" dirty="0" smtClean="0">
                <a:solidFill>
                  <a:prstClr val="black"/>
                </a:solidFill>
              </a:rPr>
              <a:t/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id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@[+]id/name </a:t>
            </a:r>
            <a:r>
              <a:rPr lang="ko-KR" altLang="en-US" dirty="0" smtClean="0">
                <a:solidFill>
                  <a:prstClr val="black"/>
                </a:solidFill>
              </a:rPr>
              <a:t>형식으로 부여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+</a:t>
            </a:r>
            <a:r>
              <a:rPr lang="ko-KR" altLang="en-US" dirty="0" smtClean="0">
                <a:solidFill>
                  <a:prstClr val="black"/>
                </a:solidFill>
              </a:rPr>
              <a:t>기호는 </a:t>
            </a:r>
            <a:r>
              <a:rPr lang="en-US" altLang="ko-KR" dirty="0" smtClean="0">
                <a:solidFill>
                  <a:prstClr val="black"/>
                </a:solidFill>
              </a:rPr>
              <a:t>ID</a:t>
            </a:r>
            <a:r>
              <a:rPr lang="ko-KR" altLang="en-US" dirty="0" smtClean="0">
                <a:solidFill>
                  <a:prstClr val="black"/>
                </a:solidFill>
              </a:rPr>
              <a:t>를 새로 부여한다는 뜻 </a:t>
            </a:r>
            <a:r>
              <a:rPr lang="ko-KR" altLang="en-US" dirty="0" err="1" smtClean="0">
                <a:solidFill>
                  <a:prstClr val="black"/>
                </a:solidFill>
              </a:rPr>
              <a:t>참조할때는</a:t>
            </a:r>
            <a:r>
              <a:rPr lang="ko-KR" altLang="en-US" dirty="0" smtClean="0">
                <a:solidFill>
                  <a:prstClr val="black"/>
                </a:solidFill>
              </a:rPr>
              <a:t> 붙이지 않음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 같은 </a:t>
            </a:r>
            <a:r>
              <a:rPr lang="ko-KR" altLang="en-US" dirty="0" err="1" smtClean="0">
                <a:solidFill>
                  <a:prstClr val="black"/>
                </a:solidFill>
              </a:rPr>
              <a:t>뷰안에서는</a:t>
            </a:r>
            <a:r>
              <a:rPr lang="ko-KR" altLang="en-US" dirty="0" smtClean="0">
                <a:solidFill>
                  <a:prstClr val="black"/>
                </a:solidFill>
              </a:rPr>
              <a:t> 중복되지 않게 사용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/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layout_width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en-US" altLang="ko-KR" dirty="0" err="1" smtClean="0">
                <a:solidFill>
                  <a:prstClr val="black"/>
                </a:solidFill>
              </a:rPr>
              <a:t>layout_height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폭과 높이를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fill_parent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부모의 크기만큼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wrap_content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내용물의 크기만큼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/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크기단위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px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픽셀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in : </a:t>
            </a:r>
            <a:r>
              <a:rPr lang="ko-KR" altLang="en-US" dirty="0" smtClean="0">
                <a:solidFill>
                  <a:prstClr val="black"/>
                </a:solidFill>
              </a:rPr>
              <a:t>인치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mm : </a:t>
            </a:r>
            <a:r>
              <a:rPr lang="ko-KR" altLang="en-US" dirty="0" smtClean="0">
                <a:solidFill>
                  <a:prstClr val="black"/>
                </a:solidFill>
              </a:rPr>
              <a:t>밀리미터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pt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포인트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dp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밀도에 독립적인 단위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err="1" smtClean="0">
                <a:solidFill>
                  <a:prstClr val="black"/>
                </a:solidFill>
              </a:rPr>
              <a:t>sp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smtClean="0">
                <a:solidFill>
                  <a:prstClr val="black"/>
                </a:solidFill>
              </a:rPr>
              <a:t>폰트크기단위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/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backgroud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배경색을 지정 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#RRGGBB, #AARRGGBB </a:t>
            </a:r>
            <a:r>
              <a:rPr lang="ko-KR" altLang="en-US" dirty="0" smtClean="0">
                <a:solidFill>
                  <a:prstClr val="black"/>
                </a:solidFill>
              </a:rPr>
              <a:t>형태로 표현한다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888" y="0"/>
            <a:ext cx="4419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 err="1" smtClean="0">
                <a:solidFill>
                  <a:prstClr val="black"/>
                </a:solidFill>
                <a:hlinkClick r:id="rId2"/>
              </a:rPr>
              <a:t>안드로이드</a:t>
            </a:r>
            <a:r>
              <a:rPr lang="ko-KR" altLang="en-US" sz="2800" b="1" dirty="0" smtClean="0">
                <a:solidFill>
                  <a:prstClr val="black"/>
                </a:solidFill>
                <a:hlinkClick r:id="rId2"/>
              </a:rPr>
              <a:t> </a:t>
            </a:r>
            <a:r>
              <a:rPr lang="en-US" altLang="ko-KR" sz="2800" b="1" dirty="0" smtClean="0">
                <a:solidFill>
                  <a:prstClr val="black"/>
                </a:solidFill>
                <a:hlinkClick r:id="rId2"/>
              </a:rPr>
              <a:t>View</a:t>
            </a:r>
            <a:r>
              <a:rPr lang="ko-KR" altLang="en-US" sz="2800" b="1" dirty="0" smtClean="0">
                <a:solidFill>
                  <a:prstClr val="black"/>
                </a:solidFill>
                <a:hlinkClick r:id="rId2"/>
              </a:rPr>
              <a:t>의 속성</a:t>
            </a:r>
            <a:endParaRPr lang="ko-KR" altLang="en-US" sz="2800" dirty="0" smtClean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81645" y="743195"/>
            <a:ext cx="50809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padding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err="1" smtClean="0">
                <a:solidFill>
                  <a:prstClr val="black"/>
                </a:solidFill>
              </a:rPr>
              <a:t>뷰와</a:t>
            </a:r>
            <a:r>
              <a:rPr lang="ko-KR" altLang="en-US" dirty="0" smtClean="0">
                <a:solidFill>
                  <a:prstClr val="black"/>
                </a:solidFill>
              </a:rPr>
              <a:t> 내용물 간의 간격을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visibility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err="1" smtClean="0">
                <a:solidFill>
                  <a:prstClr val="black"/>
                </a:solidFill>
              </a:rPr>
              <a:t>뷰를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보일것인가</a:t>
            </a:r>
            <a:r>
              <a:rPr lang="ko-KR" altLang="en-US" dirty="0" smtClean="0">
                <a:solidFill>
                  <a:prstClr val="black"/>
                </a:solidFill>
              </a:rPr>
              <a:t> 아닌가를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visible : </a:t>
            </a:r>
            <a:r>
              <a:rPr lang="ko-KR" altLang="en-US" dirty="0" smtClean="0">
                <a:solidFill>
                  <a:prstClr val="black"/>
                </a:solidFill>
              </a:rPr>
              <a:t>보이는 상태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invisible : </a:t>
            </a:r>
            <a:r>
              <a:rPr lang="ko-KR" altLang="en-US" dirty="0" err="1" smtClean="0">
                <a:solidFill>
                  <a:prstClr val="black"/>
                </a:solidFill>
              </a:rPr>
              <a:t>숨겨진상태</a:t>
            </a:r>
            <a:r>
              <a:rPr lang="ko-KR" altLang="en-US" dirty="0" smtClean="0">
                <a:solidFill>
                  <a:prstClr val="black"/>
                </a:solidFill>
              </a:rPr>
              <a:t> 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gone : </a:t>
            </a:r>
            <a:r>
              <a:rPr lang="ko-KR" altLang="en-US" dirty="0" err="1" smtClean="0">
                <a:solidFill>
                  <a:prstClr val="black"/>
                </a:solidFill>
              </a:rPr>
              <a:t>숨겨진생태이며</a:t>
            </a:r>
            <a:r>
              <a:rPr lang="ko-KR" altLang="en-US" dirty="0" smtClean="0">
                <a:solidFill>
                  <a:prstClr val="black"/>
                </a:solidFill>
              </a:rPr>
              <a:t> 자리도 차지하지 않는다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650" y="0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뷰와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뷰그룹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" y="1107476"/>
            <a:ext cx="9834113" cy="5721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0943" y="646070"/>
            <a:ext cx="6779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solidFill>
                  <a:srgbClr val="00B0F0"/>
                </a:solidFill>
              </a:rPr>
              <a:t>사용자 인터페이스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(UI) 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관점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4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671" y="132626"/>
            <a:ext cx="59608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  -clickable : </a:t>
            </a:r>
            <a:r>
              <a:rPr lang="ko-KR" altLang="en-US" dirty="0" smtClean="0">
                <a:solidFill>
                  <a:prstClr val="black"/>
                </a:solidFill>
              </a:rPr>
              <a:t>클릭이벤트를 </a:t>
            </a:r>
            <a:r>
              <a:rPr lang="ko-KR" altLang="en-US" dirty="0" err="1" smtClean="0">
                <a:solidFill>
                  <a:prstClr val="black"/>
                </a:solidFill>
              </a:rPr>
              <a:t>받을것인지</a:t>
            </a:r>
            <a:r>
              <a:rPr lang="ko-KR" altLang="en-US" dirty="0" smtClean="0">
                <a:solidFill>
                  <a:prstClr val="black"/>
                </a:solidFill>
              </a:rPr>
              <a:t> 설정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      </a:t>
            </a:r>
            <a:r>
              <a:rPr lang="en-US" altLang="ko-KR" dirty="0" err="1" smtClean="0">
                <a:solidFill>
                  <a:prstClr val="black"/>
                </a:solidFill>
              </a:rPr>
              <a:t>longClickable</a:t>
            </a:r>
            <a:r>
              <a:rPr lang="en-US" altLang="ko-KR" dirty="0" smtClean="0">
                <a:solidFill>
                  <a:prstClr val="black"/>
                </a:solidFill>
              </a:rPr>
              <a:t> : </a:t>
            </a:r>
            <a:r>
              <a:rPr lang="ko-KR" altLang="en-US" dirty="0" err="1" smtClean="0">
                <a:solidFill>
                  <a:prstClr val="black"/>
                </a:solidFill>
              </a:rPr>
              <a:t>롱클릭</a:t>
            </a:r>
            <a:r>
              <a:rPr lang="ko-KR" altLang="en-US" dirty="0" smtClean="0">
                <a:solidFill>
                  <a:prstClr val="black"/>
                </a:solidFill>
              </a:rPr>
              <a:t> 이벤트를 </a:t>
            </a:r>
            <a:r>
              <a:rPr lang="ko-KR" altLang="en-US" dirty="0" err="1" smtClean="0">
                <a:solidFill>
                  <a:prstClr val="black"/>
                </a:solidFill>
              </a:rPr>
              <a:t>받을것인지</a:t>
            </a:r>
            <a:r>
              <a:rPr lang="ko-KR" altLang="en-US" dirty="0" smtClean="0">
                <a:solidFill>
                  <a:prstClr val="black"/>
                </a:solidFill>
              </a:rPr>
              <a:t> 설정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      </a:t>
            </a:r>
            <a:r>
              <a:rPr lang="en-US" altLang="ko-KR" dirty="0" smtClean="0">
                <a:solidFill>
                  <a:prstClr val="black"/>
                </a:solidFill>
              </a:rPr>
              <a:t>focusable : </a:t>
            </a:r>
            <a:r>
              <a:rPr lang="ko-KR" altLang="en-US" dirty="0" smtClean="0">
                <a:solidFill>
                  <a:prstClr val="black"/>
                </a:solidFill>
              </a:rPr>
              <a:t>키보드 포커스를 받을 수 있는지 설정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solidFill>
                  <a:prstClr val="black"/>
                </a:solidFill>
              </a:rPr>
              <a:t>TextView</a:t>
            </a:r>
            <a:r>
              <a:rPr lang="ko-KR" altLang="en-US" dirty="0" smtClean="0">
                <a:solidFill>
                  <a:prstClr val="black"/>
                </a:solidFill>
              </a:rPr>
              <a:t/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text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텍스트 </a:t>
            </a: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출력될 문자열을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textColor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문자열의 색상을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textSize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텍스트의 폰트 크기를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textStyle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폰트의 속성을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2218" y="3825945"/>
            <a:ext cx="4465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normal, bold, italic </a:t>
            </a:r>
            <a:r>
              <a:rPr lang="ko-KR" altLang="en-US" dirty="0" smtClean="0">
                <a:solidFill>
                  <a:prstClr val="black"/>
                </a:solidFill>
              </a:rPr>
              <a:t>속성을 </a:t>
            </a:r>
            <a:r>
              <a:rPr lang="ko-KR" altLang="en-US" dirty="0" err="1" smtClean="0">
                <a:solidFill>
                  <a:prstClr val="black"/>
                </a:solidFill>
              </a:rPr>
              <a:t>줄수있다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typeface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글꼴의 모양을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normal, sans, serif, monospace </a:t>
            </a:r>
            <a:r>
              <a:rPr lang="ko-KR" altLang="en-US" dirty="0" smtClean="0">
                <a:solidFill>
                  <a:prstClr val="black"/>
                </a:solidFill>
              </a:rPr>
              <a:t>등등</a:t>
            </a:r>
            <a:br>
              <a:rPr lang="ko-KR" altLang="en-US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width, height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텍스트 </a:t>
            </a:r>
            <a:r>
              <a:rPr lang="ko-KR" altLang="en-US" dirty="0" err="1" smtClean="0">
                <a:solidFill>
                  <a:prstClr val="black"/>
                </a:solidFill>
              </a:rPr>
              <a:t>뷰의</a:t>
            </a:r>
            <a:r>
              <a:rPr lang="ko-KR" altLang="en-US" dirty="0" smtClean="0">
                <a:solidFill>
                  <a:prstClr val="black"/>
                </a:solidFill>
              </a:rPr>
              <a:t> 폭과 높이를 지정한다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singleLine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강제로 </a:t>
            </a:r>
            <a:r>
              <a:rPr lang="ko-KR" altLang="en-US" dirty="0" err="1" smtClean="0">
                <a:solidFill>
                  <a:prstClr val="black"/>
                </a:solidFill>
              </a:rPr>
              <a:t>한줄에</a:t>
            </a:r>
            <a:r>
              <a:rPr lang="ko-KR" altLang="en-US" dirty="0" smtClean="0">
                <a:solidFill>
                  <a:prstClr val="black"/>
                </a:solidFill>
              </a:rPr>
              <a:t> 출력하게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8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261619" y="0"/>
            <a:ext cx="8778864" cy="26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View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클래스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안드로이드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 화면에서 실제로 사용되는 것들은 모두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View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클래스 상속을 받음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ko-KR" altLang="en-US" b="1" kern="0" dirty="0" err="1">
                <a:solidFill>
                  <a:srgbClr val="00B0F0"/>
                </a:solidFill>
                <a:latin typeface="맑은 고딕" pitchFamily="50" charset="-127"/>
              </a:rPr>
              <a:t>뷰</a:t>
            </a:r>
            <a:r>
              <a:rPr lang="ko-KR" altLang="en-US" b="1" kern="0" dirty="0">
                <a:solidFill>
                  <a:srgbClr val="00B0F0"/>
                </a:solidFill>
                <a:latin typeface="맑은 고딕" pitchFamily="50" charset="-127"/>
              </a:rPr>
              <a:t> 클래스는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다른 말로＇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/>
                <a:cs typeface="+mn-cs"/>
              </a:rPr>
              <a:t>위젯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＇이라고도 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화면에서 버튼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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버튼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위젯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 /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실제 코드에서 버튼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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  <a:sym typeface="Wingdings" pitchFamily="2" charset="2"/>
              </a:rPr>
              <a:t>버튼 클래스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다른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위젯을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 담을 수 있는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위젯은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 레이아웃이라고 함 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레이아웃은 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ViewGroup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클래스 아래 존재 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레이아웃도 크게 보면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위젯에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cs typeface="+mn-cs"/>
              </a:rPr>
              <a:t> 포함됨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anose="05000000000000000000" pitchFamily="2" charset="2"/>
              <a:buChar char="Ø"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ko-KR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68" y="2665562"/>
            <a:ext cx="7380417" cy="40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1546" y="68782"/>
            <a:ext cx="2880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ko-KR" sz="2800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뷰와</a:t>
            </a:r>
            <a:r>
              <a:rPr lang="ko-KR" altLang="ko-KR" sz="2800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레이아웃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952867" y="606034"/>
            <a:ext cx="51718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 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화면을 </a:t>
            </a:r>
            <a:r>
              <a:rPr lang="ko-KR" altLang="ko-KR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만들때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사용하는 구성요소</a:t>
            </a:r>
            <a:endParaRPr lang="en-US" altLang="ko-KR" b="1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ko-KR" altLang="ko-KR" b="1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ko-KR" b="1" dirty="0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레이아웃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뷰의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위치와 크기, </a:t>
            </a:r>
            <a:r>
              <a:rPr lang="ko-KR" altLang="ko-KR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갯수를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설정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뷰의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부모 역할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b="1" dirty="0" err="1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리니어</a:t>
            </a: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레이아웃 : 1차원 구조 </a:t>
            </a:r>
            <a:endParaRPr lang="en-US" altLang="ko-KR" b="1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ko-KR" b="1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b="1" dirty="0" err="1" smtClean="0"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뷰</a:t>
            </a:r>
            <a:endParaRPr lang="ko-KR" altLang="ko-KR" b="1" dirty="0" smtClean="0">
              <a:solidFill>
                <a:srgbClr val="00B0F0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ko-KR" b="1" dirty="0" smtClean="0"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화면에 보여지는 부분을 작성</a:t>
            </a:r>
            <a:endParaRPr lang="ko-KR" altLang="ko-KR" b="1" i="0" dirty="0">
              <a:effectLst/>
              <a:latin typeface="돋움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443" y="974689"/>
            <a:ext cx="7119053" cy="40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54" t="33457" r="6272" b="44157"/>
          <a:stretch/>
        </p:blipFill>
        <p:spPr>
          <a:xfrm>
            <a:off x="0" y="254930"/>
            <a:ext cx="10609668" cy="2615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820" y="287033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계층구조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-49679" y="3239670"/>
            <a:ext cx="10709025" cy="1921910"/>
            <a:chOff x="571153" y="3786995"/>
            <a:chExt cx="10709025" cy="19754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78135" r="4505" b="4547"/>
            <a:stretch/>
          </p:blipFill>
          <p:spPr>
            <a:xfrm>
              <a:off x="571153" y="3786995"/>
              <a:ext cx="10709025" cy="19754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68416" y="4685583"/>
              <a:ext cx="664234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구조는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28" y="4760965"/>
            <a:ext cx="3306535" cy="182099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t="4267" r="14842" b="5138"/>
          <a:stretch/>
        </p:blipFill>
        <p:spPr bwMode="auto">
          <a:xfrm>
            <a:off x="10583010" y="1196649"/>
            <a:ext cx="1608990" cy="300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18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661" t="45759" r="20833" b="6452"/>
          <a:stretch/>
        </p:blipFill>
        <p:spPr>
          <a:xfrm>
            <a:off x="250164" y="198406"/>
            <a:ext cx="11343737" cy="65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714" t="26094" r="21572" b="4572"/>
          <a:stretch/>
        </p:blipFill>
        <p:spPr>
          <a:xfrm>
            <a:off x="207031" y="129396"/>
            <a:ext cx="9552047" cy="6728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874" y="0"/>
            <a:ext cx="2291126" cy="37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1" y="70737"/>
            <a:ext cx="9047478" cy="6805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300" y="0"/>
            <a:ext cx="2633700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1114</Words>
  <Application>Microsoft Office PowerPoint</Application>
  <PresentationFormat>와이드스크린</PresentationFormat>
  <Paragraphs>159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30</vt:i4>
      </vt:variant>
    </vt:vector>
  </HeadingPairs>
  <TitlesOfParts>
    <vt:vector size="48" baseType="lpstr">
      <vt:lpstr>HY헤드라인M</vt:lpstr>
      <vt:lpstr>굴림</vt:lpstr>
      <vt:lpstr>돋움</vt:lpstr>
      <vt:lpstr>돋움</vt:lpstr>
      <vt:lpstr>맑은 고딕</vt:lpstr>
      <vt:lpstr>Arial</vt:lpstr>
      <vt:lpstr>Calibri Light</vt:lpstr>
      <vt:lpstr>Consolas</vt:lpstr>
      <vt:lpstr>Tahoma</vt:lpstr>
      <vt:lpstr>Wingdings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8_Office 테마</vt:lpstr>
      <vt:lpstr>10_Office 테마</vt:lpstr>
      <vt:lpstr>제15강 뷰(View)와 레이아웃-1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뷰와 뷰그룹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52</cp:revision>
  <dcterms:created xsi:type="dcterms:W3CDTF">2018-03-27T14:43:58Z</dcterms:created>
  <dcterms:modified xsi:type="dcterms:W3CDTF">2023-04-02T13:48:27Z</dcterms:modified>
</cp:coreProperties>
</file>